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315" r:id="rId19"/>
    <p:sldId id="274" r:id="rId20"/>
    <p:sldId id="275" r:id="rId21"/>
    <p:sldId id="276" r:id="rId22"/>
    <p:sldId id="278" r:id="rId23"/>
    <p:sldId id="279" r:id="rId24"/>
    <p:sldId id="280" r:id="rId25"/>
    <p:sldId id="277"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265" r:id="rId48"/>
    <p:sldId id="302" r:id="rId49"/>
    <p:sldId id="303" r:id="rId50"/>
    <p:sldId id="304" r:id="rId51"/>
    <p:sldId id="316" r:id="rId52"/>
    <p:sldId id="305" r:id="rId53"/>
    <p:sldId id="306" r:id="rId54"/>
    <p:sldId id="307" r:id="rId55"/>
    <p:sldId id="308" r:id="rId56"/>
    <p:sldId id="309" r:id="rId57"/>
    <p:sldId id="310" r:id="rId58"/>
    <p:sldId id="312" r:id="rId59"/>
    <p:sldId id="314" r:id="rId60"/>
    <p:sldId id="313"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11"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238" autoAdjust="0"/>
  </p:normalViewPr>
  <p:slideViewPr>
    <p:cSldViewPr>
      <p:cViewPr varScale="1">
        <p:scale>
          <a:sx n="85" d="100"/>
          <a:sy n="85" d="100"/>
        </p:scale>
        <p:origin x="-1530" y="-45"/>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8139E6-CF4F-435E-9C9F-4C77FA361898}" type="datetimeFigureOut">
              <a:rPr lang="zh-CN" altLang="en-US" smtClean="0"/>
              <a:t>2015/12/4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79DB5D-2676-4A59-BC23-75C0C8BD0836}" type="slidenum">
              <a:rPr lang="zh-CN" altLang="en-US" smtClean="0"/>
              <a:t>‹#›</a:t>
            </a:fld>
            <a:endParaRPr lang="zh-CN" altLang="en-US"/>
          </a:p>
        </p:txBody>
      </p:sp>
    </p:spTree>
    <p:extLst>
      <p:ext uri="{BB962C8B-B14F-4D97-AF65-F5344CB8AC3E}">
        <p14:creationId xmlns:p14="http://schemas.microsoft.com/office/powerpoint/2010/main" val="3330252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effectLst/>
              </a:rPr>
              <a:t>The more cascades you use, the less your shadows will be affected by perspective aliasing, but increasing the number does come with a rendering overhead. However, this overhead is still less than it would be if you were to use a high resolution map across the whole shadow.</a:t>
            </a:r>
            <a:endParaRPr lang="zh-CN" altLang="en-US" dirty="0"/>
          </a:p>
        </p:txBody>
      </p:sp>
      <p:sp>
        <p:nvSpPr>
          <p:cNvPr id="4" name="灯片编号占位符 3"/>
          <p:cNvSpPr>
            <a:spLocks noGrp="1"/>
          </p:cNvSpPr>
          <p:nvPr>
            <p:ph type="sldNum" sz="quarter" idx="10"/>
          </p:nvPr>
        </p:nvSpPr>
        <p:spPr/>
        <p:txBody>
          <a:bodyPr/>
          <a:lstStyle/>
          <a:p>
            <a:fld id="{B279DB5D-2676-4A59-BC23-75C0C8BD0836}" type="slidenum">
              <a:rPr lang="zh-CN" altLang="en-US" smtClean="0"/>
              <a:t>34</a:t>
            </a:fld>
            <a:endParaRPr lang="zh-CN" altLang="en-US"/>
          </a:p>
        </p:txBody>
      </p:sp>
    </p:spTree>
    <p:extLst>
      <p:ext uri="{BB962C8B-B14F-4D97-AF65-F5344CB8AC3E}">
        <p14:creationId xmlns:p14="http://schemas.microsoft.com/office/powerpoint/2010/main" val="2228436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79DB5D-2676-4A59-BC23-75C0C8BD0836}" type="slidenum">
              <a:rPr lang="zh-CN" altLang="en-US" smtClean="0"/>
              <a:t>35</a:t>
            </a:fld>
            <a:endParaRPr lang="zh-CN" altLang="en-US"/>
          </a:p>
        </p:txBody>
      </p:sp>
    </p:spTree>
    <p:extLst>
      <p:ext uri="{BB962C8B-B14F-4D97-AF65-F5344CB8AC3E}">
        <p14:creationId xmlns:p14="http://schemas.microsoft.com/office/powerpoint/2010/main" val="2456712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smtClean="0">
                <a:effectLst/>
              </a:rPr>
              <a:t>Flat 2D levels</a:t>
            </a:r>
          </a:p>
          <a:p>
            <a:r>
              <a:rPr lang="en-US" altLang="zh-CN" dirty="0" smtClean="0">
                <a:effectLst/>
              </a:rPr>
              <a:t>As it is now, the light probe system can’t bake a completely flat probe cloud. So even if all your characters move only on a plane, you still have to take care to position at least some probes in a higher layer, so that a volume is formed and interpolation can work properly.</a:t>
            </a:r>
          </a:p>
          <a:p>
            <a:r>
              <a:rPr lang="en-US" altLang="zh-CN" b="1" dirty="0" smtClean="0">
                <a:effectLst/>
              </a:rPr>
              <a:t>Good</a:t>
            </a:r>
            <a:r>
              <a:rPr lang="en-US" altLang="zh-CN" dirty="0" smtClean="0">
                <a:effectLst/>
              </a:rPr>
              <a:t>: This is the original probe placement. The characters can move up the ramps and up onto the boxes, so it’s good to sample lighting up there as well. </a:t>
            </a:r>
            <a:r>
              <a:rPr lang="en-US" altLang="zh-CN" b="1" dirty="0" smtClean="0">
                <a:effectLst/>
              </a:rPr>
              <a:t>Good</a:t>
            </a:r>
            <a:r>
              <a:rPr lang="en-US" altLang="zh-CN" dirty="0" smtClean="0">
                <a:effectLst/>
              </a:rPr>
              <a:t>: Here we assume the characters can only move on the plane. Still, there’s a couple of probes placed a little bit higher, so that a volume is formed and thin cell are avoided. </a:t>
            </a:r>
            <a:r>
              <a:rPr lang="en-US" altLang="zh-CN" b="1" dirty="0" smtClean="0">
                <a:effectLst/>
              </a:rPr>
              <a:t>Bad</a:t>
            </a:r>
            <a:r>
              <a:rPr lang="en-US" altLang="zh-CN" dirty="0" smtClean="0">
                <a:effectLst/>
              </a:rPr>
              <a:t>: The probes are placed too flat, which creates really long and thin cells and produces unintuitive interpolation results.</a:t>
            </a:r>
            <a:endParaRPr lang="zh-CN" altLang="en-US" dirty="0"/>
          </a:p>
        </p:txBody>
      </p:sp>
      <p:sp>
        <p:nvSpPr>
          <p:cNvPr id="4" name="灯片编号占位符 3"/>
          <p:cNvSpPr>
            <a:spLocks noGrp="1"/>
          </p:cNvSpPr>
          <p:nvPr>
            <p:ph type="sldNum" sz="quarter" idx="10"/>
          </p:nvPr>
        </p:nvSpPr>
        <p:spPr/>
        <p:txBody>
          <a:bodyPr/>
          <a:lstStyle/>
          <a:p>
            <a:fld id="{B279DB5D-2676-4A59-BC23-75C0C8BD0836}" type="slidenum">
              <a:rPr lang="zh-CN" altLang="en-US" smtClean="0"/>
              <a:t>75</a:t>
            </a:fld>
            <a:endParaRPr lang="zh-CN" altLang="en-US"/>
          </a:p>
        </p:txBody>
      </p:sp>
    </p:spTree>
    <p:extLst>
      <p:ext uri="{BB962C8B-B14F-4D97-AF65-F5344CB8AC3E}">
        <p14:creationId xmlns:p14="http://schemas.microsoft.com/office/powerpoint/2010/main" val="1237148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effectLst/>
              </a:rPr>
              <a:t>Infinite 3D Head Scan by Lee Perry-Smith is licensed under a Creative Commons Attribution 3.0 </a:t>
            </a:r>
            <a:r>
              <a:rPr lang="en-US" altLang="zh-CN" dirty="0" err="1" smtClean="0">
                <a:effectLst/>
              </a:rPr>
              <a:t>Unported</a:t>
            </a:r>
            <a:r>
              <a:rPr lang="en-US" altLang="zh-CN" dirty="0" smtClean="0">
                <a:effectLst/>
              </a:rPr>
              <a:t> License. Available from: http://www.ir-ltd.net/</a:t>
            </a:r>
            <a:endParaRPr lang="zh-CN" altLang="en-US" dirty="0"/>
          </a:p>
        </p:txBody>
      </p:sp>
      <p:sp>
        <p:nvSpPr>
          <p:cNvPr id="4" name="灯片编号占位符 3"/>
          <p:cNvSpPr>
            <a:spLocks noGrp="1"/>
          </p:cNvSpPr>
          <p:nvPr>
            <p:ph type="sldNum" sz="quarter" idx="10"/>
          </p:nvPr>
        </p:nvSpPr>
        <p:spPr/>
        <p:txBody>
          <a:bodyPr/>
          <a:lstStyle/>
          <a:p>
            <a:fld id="{B279DB5D-2676-4A59-BC23-75C0C8BD0836}" type="slidenum">
              <a:rPr lang="zh-CN" altLang="en-US" smtClean="0"/>
              <a:t>113</a:t>
            </a:fld>
            <a:endParaRPr lang="zh-CN" altLang="en-US"/>
          </a:p>
        </p:txBody>
      </p:sp>
    </p:spTree>
    <p:extLst>
      <p:ext uri="{BB962C8B-B14F-4D97-AF65-F5344CB8AC3E}">
        <p14:creationId xmlns:p14="http://schemas.microsoft.com/office/powerpoint/2010/main" val="422877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2015/12/4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2015/12/4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2015/12/4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2015/12/4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2015/12/4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2015/12/4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2015/12/4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2015/12/4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hyperlink" Target="file:///C:\Program%20Files\Unity\Editor\Data\Documentation\en\Manual\class-Camera.html"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hyperlink" Target="file:///C:\Program%20Files\Unity\Editor\Data\Documentation\en\Manual\class-Skybox.html"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file:///C:\Program%20Files\Unity\Editor\Data\Documentation\en\Manual\class-Light.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file:///C:\Program%20Files\Unity\Editor\Data\Documentation\en\Manual\UnderstandingFrustum.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file:///C:\Program%20Files\Unity\Editor\Data\Documentation\en\Manual\class-QualitySettings.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hyperlink" Target="file:///C:\Program%20Files\Unity\Editor\Data\Documentation\en\Manual\class-QualitySettings.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file:///C:\Program%20Files\Unity\Editor\Data\Documentation\en\Manual\ViewModes.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file:///C:\Program%20Files\Unity\Editor\Data\Documentation\en\Manual\class-QualitySettings.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file:///C:\Program%20Files\Unity\Editor\Data\Documentation\en\ScriptReference\Mathf.NextPowerOfTwo.html" TargetMode="External"/><Relationship Id="rId2" Type="http://schemas.openxmlformats.org/officeDocument/2006/relationships/hyperlink" Target="file:///C:\Program%20Files\Unity\Editor\Data\Documentation\en\Manual\class-QualitySettings.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file:///C:\Program%20Files\Unity\Editor\Data\Documentation\en\Manual\RenderTech-ForwardRendering.html" TargetMode="External"/><Relationship Id="rId3" Type="http://schemas.openxmlformats.org/officeDocument/2006/relationships/hyperlink" Target="file:///C:\Program%20Files\Unity\Editor\Data\Documentation\en\Manual\class-MeshRenderer.html" TargetMode="External"/><Relationship Id="rId7" Type="http://schemas.openxmlformats.org/officeDocument/2006/relationships/hyperlink" Target="file:///C:\Program%20Files\Unity\Editor\Data\Documentation\en\Manual\SL-SubShaderTags.html" TargetMode="External"/><Relationship Id="rId2" Type="http://schemas.openxmlformats.org/officeDocument/2006/relationships/hyperlink" Target="file:///C:\Program%20Files\Unity\Editor\Data\Documentation\en\Manual\class-QualitySettings.html" TargetMode="External"/><Relationship Id="rId1" Type="http://schemas.openxmlformats.org/officeDocument/2006/relationships/slideLayout" Target="../slideLayouts/slideLayout2.xml"/><Relationship Id="rId6" Type="http://schemas.openxmlformats.org/officeDocument/2006/relationships/hyperlink" Target="file:///C:\Program%20Files\Unity\Editor\Data\Documentation\en\Manual\Shaders.html" TargetMode="External"/><Relationship Id="rId5" Type="http://schemas.openxmlformats.org/officeDocument/2006/relationships/hyperlink" Target="file:///C:\Program%20Files\Unity\Editor\Data\Documentation\en\Manual\shader-TransparentCutoutFamily.html" TargetMode="External"/><Relationship Id="rId10" Type="http://schemas.openxmlformats.org/officeDocument/2006/relationships/hyperlink" Target="file:///C:\Program%20Files\Unity\Editor\Data\Documentation\en\Manual\SL-SurfaceShaders.html" TargetMode="External"/><Relationship Id="rId4" Type="http://schemas.openxmlformats.org/officeDocument/2006/relationships/hyperlink" Target="file:///C:\Program%20Files\Unity\Editor\Data\Documentation\en\Manual\shader-TransparentFamily.html" TargetMode="External"/><Relationship Id="rId9" Type="http://schemas.openxmlformats.org/officeDocument/2006/relationships/hyperlink" Target="file:///C:\Program%20Files\Unity\Editor\Data\Documentation\en\Manual\RenderTech-DeferredShading.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file:///C:\Program%20Files\Unity\Editor\Data\Documentation\en\Manual\LightProbes.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file:///C:\Program%20Files\Unity\Editor\Data\Documentation\en\Manual\GlobalIllumination.html"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file:///C:\Program%20Files\Unity\Editor\Data\Documentation\en\Manual\GICache.html"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file:///C:\Program%20Files\Unity\Editor\Data\Documentation\en\Manual\GlobalIllumination.html" TargetMode="External"/><Relationship Id="rId2" Type="http://schemas.openxmlformats.org/officeDocument/2006/relationships/hyperlink" Target="file:///C:\Program%20Files\Unity\Editor\Data\Documentation\en\Manual\ViewModes.html"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Graphics</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124998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Cookies</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In theatre and film, lighting effects have long been used to create an impression of objects that don’t really exist in the </a:t>
            </a:r>
            <a:r>
              <a:rPr lang="en-US" altLang="zh-CN" dirty="0" smtClean="0"/>
              <a:t>set</a:t>
            </a:r>
          </a:p>
          <a:p>
            <a:pPr lvl="1"/>
            <a:r>
              <a:rPr lang="en-US" altLang="zh-CN" dirty="0" smtClean="0"/>
              <a:t>Jungle </a:t>
            </a:r>
            <a:r>
              <a:rPr lang="en-US" altLang="zh-CN" dirty="0"/>
              <a:t>explorers may appear to be covered in shadows from an imaginary tree </a:t>
            </a:r>
            <a:r>
              <a:rPr lang="en-US" altLang="zh-CN" dirty="0" smtClean="0"/>
              <a:t>canopy</a:t>
            </a:r>
          </a:p>
          <a:p>
            <a:pPr lvl="1"/>
            <a:r>
              <a:rPr lang="en-US" altLang="zh-CN" dirty="0" smtClean="0"/>
              <a:t>A </a:t>
            </a:r>
            <a:r>
              <a:rPr lang="en-US" altLang="zh-CN" dirty="0"/>
              <a:t>prison scene often shows the light coming through the barred window, even though the window and indeed the wall are not really part of the set. </a:t>
            </a:r>
            <a:endParaRPr lang="en-US" altLang="zh-CN" dirty="0" smtClean="0"/>
          </a:p>
          <a:p>
            <a:r>
              <a:rPr lang="en-US" altLang="zh-CN" dirty="0" smtClean="0"/>
              <a:t>Though </a:t>
            </a:r>
            <a:r>
              <a:rPr lang="en-US" altLang="zh-CN" dirty="0"/>
              <a:t>very atmospheric, the shadows are created very simply by placing a shaped mask in between the light source and the </a:t>
            </a:r>
            <a:r>
              <a:rPr lang="en-US" altLang="zh-CN" dirty="0" smtClean="0"/>
              <a:t>action</a:t>
            </a:r>
          </a:p>
          <a:p>
            <a:r>
              <a:rPr lang="en-US" altLang="zh-CN" dirty="0" smtClean="0"/>
              <a:t>The </a:t>
            </a:r>
            <a:r>
              <a:rPr lang="en-US" altLang="zh-CN" dirty="0"/>
              <a:t>mask is known as a </a:t>
            </a:r>
            <a:r>
              <a:rPr lang="en-US" altLang="zh-CN" i="1" dirty="0" err="1"/>
              <a:t>cucoloris</a:t>
            </a:r>
            <a:r>
              <a:rPr lang="en-US" altLang="zh-CN" dirty="0"/>
              <a:t> or </a:t>
            </a:r>
            <a:r>
              <a:rPr lang="en-US" altLang="zh-CN" i="1" dirty="0"/>
              <a:t>cookie</a:t>
            </a:r>
            <a:r>
              <a:rPr lang="en-US" altLang="zh-CN" dirty="0"/>
              <a:t> for </a:t>
            </a:r>
            <a:r>
              <a:rPr lang="en-US" altLang="zh-CN" dirty="0" smtClean="0"/>
              <a:t>short</a:t>
            </a:r>
            <a:endParaRPr lang="zh-CN" altLang="en-US" dirty="0"/>
          </a:p>
        </p:txBody>
      </p:sp>
    </p:spTree>
    <p:extLst>
      <p:ext uri="{BB962C8B-B14F-4D97-AF65-F5344CB8AC3E}">
        <p14:creationId xmlns:p14="http://schemas.microsoft.com/office/powerpoint/2010/main" val="7355416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Irradiance</a:t>
            </a:r>
            <a:endParaRPr lang="zh-CN" altLang="en-US" dirty="0"/>
          </a:p>
        </p:txBody>
      </p:sp>
      <p:sp>
        <p:nvSpPr>
          <p:cNvPr id="3" name="内容占位符 2"/>
          <p:cNvSpPr>
            <a:spLocks noGrp="1"/>
          </p:cNvSpPr>
          <p:nvPr>
            <p:ph idx="1"/>
          </p:nvPr>
        </p:nvSpPr>
        <p:spPr/>
        <p:txBody>
          <a:bodyPr/>
          <a:lstStyle/>
          <a:p>
            <a:r>
              <a:rPr lang="en-US" altLang="zh-CN" dirty="0"/>
              <a:t>This shows the indirect lighting only (the contents of dynamic </a:t>
            </a:r>
            <a:r>
              <a:rPr lang="en-US" altLang="zh-CN" dirty="0" err="1"/>
              <a:t>lightmaps</a:t>
            </a:r>
            <a:r>
              <a:rPr lang="en-US" altLang="zh-CN" dirty="0"/>
              <a:t>).</a:t>
            </a:r>
            <a:endParaRPr lang="zh-CN" altLang="en-US" dirty="0"/>
          </a:p>
        </p:txBody>
      </p:sp>
      <p:pic>
        <p:nvPicPr>
          <p:cNvPr id="6146" name="Picture 2" descr="C:\Program Files\Unity\Editor\Data\Documentation\en\uploads\GlobalIllumination\Irradian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852936"/>
            <a:ext cx="5238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4957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Directionality</a:t>
            </a:r>
            <a:endParaRPr lang="zh-CN" altLang="en-US" dirty="0"/>
          </a:p>
        </p:txBody>
      </p:sp>
      <p:sp>
        <p:nvSpPr>
          <p:cNvPr id="3" name="内容占位符 2"/>
          <p:cNvSpPr>
            <a:spLocks noGrp="1"/>
          </p:cNvSpPr>
          <p:nvPr>
            <p:ph idx="1"/>
          </p:nvPr>
        </p:nvSpPr>
        <p:spPr/>
        <p:txBody>
          <a:bodyPr/>
          <a:lstStyle/>
          <a:p>
            <a:r>
              <a:rPr lang="en-US" altLang="zh-CN" dirty="0"/>
              <a:t>This shows directional information matching the irradiance.</a:t>
            </a:r>
            <a:endParaRPr lang="zh-CN" altLang="en-US" dirty="0"/>
          </a:p>
        </p:txBody>
      </p:sp>
      <p:pic>
        <p:nvPicPr>
          <p:cNvPr id="7170" name="Picture 2" descr="C:\Program Files\Unity\Editor\Data\Documentation\en\uploads\GlobalIllumination\Direction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780928"/>
            <a:ext cx="5238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6657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Baked</a:t>
            </a:r>
            <a:endParaRPr lang="zh-CN" altLang="en-US" dirty="0"/>
          </a:p>
        </p:txBody>
      </p:sp>
      <p:sp>
        <p:nvSpPr>
          <p:cNvPr id="3" name="内容占位符 2"/>
          <p:cNvSpPr>
            <a:spLocks noGrp="1"/>
          </p:cNvSpPr>
          <p:nvPr>
            <p:ph idx="1"/>
          </p:nvPr>
        </p:nvSpPr>
        <p:spPr/>
        <p:txBody>
          <a:bodyPr/>
          <a:lstStyle/>
          <a:p>
            <a:r>
              <a:rPr lang="en-US" altLang="zh-CN" dirty="0"/>
              <a:t>This shows the baked </a:t>
            </a:r>
            <a:r>
              <a:rPr lang="en-US" altLang="zh-CN" dirty="0" err="1"/>
              <a:t>lightmaps</a:t>
            </a:r>
            <a:r>
              <a:rPr lang="en-US" altLang="zh-CN" dirty="0"/>
              <a:t> only.</a:t>
            </a:r>
            <a:endParaRPr lang="zh-CN" altLang="en-US" dirty="0"/>
          </a:p>
        </p:txBody>
      </p:sp>
      <p:pic>
        <p:nvPicPr>
          <p:cNvPr id="8194" name="Picture 2" descr="C:\Program Files\Unity\Editor\Data\Documentation\en\uploads\GlobalIllumination\StaticLightma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420888"/>
            <a:ext cx="5238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3735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GICache</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You can find the settings for the GI Cache in Edit -&gt; Preferences -&gt; GI Cache on Windows and Unity -&gt; Preferences -&gt; GI Cache on Mac </a:t>
            </a:r>
            <a:r>
              <a:rPr lang="en-US" altLang="zh-CN" dirty="0" smtClean="0"/>
              <a:t>OSX</a:t>
            </a:r>
          </a:p>
          <a:p>
            <a:r>
              <a:rPr lang="en-US" altLang="zh-CN" dirty="0" smtClean="0"/>
              <a:t>Here </a:t>
            </a:r>
            <a:r>
              <a:rPr lang="en-US" altLang="zh-CN" dirty="0"/>
              <a:t>you can set the cache size, clear out the current cached files, as well as set a custom cache location. </a:t>
            </a:r>
          </a:p>
          <a:p>
            <a:r>
              <a:rPr lang="en-US" altLang="zh-CN" dirty="0"/>
              <a:t>If nothing in the scene has changed then lighting data should load from the cache in a very short amount of time when reloading your scene.</a:t>
            </a:r>
          </a:p>
          <a:p>
            <a:r>
              <a:rPr lang="en-US" altLang="zh-CN" dirty="0"/>
              <a:t>When the cache size grows larger than the size specified in the </a:t>
            </a:r>
            <a:r>
              <a:rPr lang="en-US" altLang="zh-CN" dirty="0" err="1"/>
              <a:t>prefrences</a:t>
            </a:r>
            <a:r>
              <a:rPr lang="en-US" altLang="zh-CN" dirty="0"/>
              <a:t>, Unity is spawning a job to trim the least recently used </a:t>
            </a:r>
            <a:r>
              <a:rPr lang="en-US" altLang="zh-CN" dirty="0" smtClean="0"/>
              <a:t>files</a:t>
            </a:r>
          </a:p>
          <a:p>
            <a:r>
              <a:rPr lang="en-US" altLang="zh-CN" dirty="0" smtClean="0"/>
              <a:t>If </a:t>
            </a:r>
            <a:r>
              <a:rPr lang="en-US" altLang="zh-CN" dirty="0"/>
              <a:t>all the files in the cache is in use, because the scene is very large or the cache size is set too low, you need to increase your cache size in the preferences or you will see a lot of </a:t>
            </a:r>
            <a:r>
              <a:rPr lang="en-US" altLang="zh-CN" dirty="0" err="1"/>
              <a:t>recomputation</a:t>
            </a:r>
            <a:r>
              <a:rPr lang="en-US" altLang="zh-CN" dirty="0"/>
              <a:t> when baking.</a:t>
            </a:r>
          </a:p>
          <a:p>
            <a:endParaRPr lang="zh-CN" altLang="en-US" dirty="0"/>
          </a:p>
        </p:txBody>
      </p:sp>
    </p:spTree>
    <p:extLst>
      <p:ext uri="{BB962C8B-B14F-4D97-AF65-F5344CB8AC3E}">
        <p14:creationId xmlns:p14="http://schemas.microsoft.com/office/powerpoint/2010/main" val="1592976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62500" lnSpcReduction="20000"/>
          </a:bodyPr>
          <a:lstStyle/>
          <a:p>
            <a:r>
              <a:rPr lang="en-US" altLang="zh-CN" dirty="0"/>
              <a:t>It is not safe to delete the GI Cache directory yourself while the Editor is </a:t>
            </a:r>
            <a:r>
              <a:rPr lang="en-US" altLang="zh-CN" dirty="0" smtClean="0"/>
              <a:t>running</a:t>
            </a:r>
          </a:p>
          <a:p>
            <a:r>
              <a:rPr lang="en-US" altLang="zh-CN" dirty="0" smtClean="0"/>
              <a:t>The </a:t>
            </a:r>
            <a:r>
              <a:rPr lang="en-US" altLang="zh-CN" dirty="0"/>
              <a:t>GI Cache folder is created on Editor startup and the Editor maintains a collection of hashes that is used to look up the files in the GI Cache </a:t>
            </a:r>
            <a:r>
              <a:rPr lang="en-US" altLang="zh-CN" dirty="0" smtClean="0"/>
              <a:t>folder</a:t>
            </a:r>
          </a:p>
          <a:p>
            <a:r>
              <a:rPr lang="en-US" altLang="zh-CN" dirty="0" smtClean="0"/>
              <a:t>If </a:t>
            </a:r>
            <a:r>
              <a:rPr lang="en-US" altLang="zh-CN" dirty="0"/>
              <a:t>a file or directory suddenly disappear, the system can’t always recover from the failure and will print an error in the Console… Please use the button in Preferences -&gt; GI Cache -&gt; Clean Cache for clearing the cache directory, as this will ensure that the Editor releases all references to the files on disk before they are deleted.</a:t>
            </a:r>
          </a:p>
          <a:p>
            <a:r>
              <a:rPr lang="en-US" altLang="zh-CN" dirty="0"/>
              <a:t>In the Lighting window, the bake button can expand into a dropdown that lets you clear the baked data if you are in non-continuous baking mode. This will not clear the GI Cache as that would increate bake time afterwards.</a:t>
            </a:r>
          </a:p>
          <a:p>
            <a:r>
              <a:rPr lang="en-US" altLang="zh-CN" dirty="0"/>
              <a:t>It is of course possible to share the GI Cache folder via some other means, this would make </a:t>
            </a:r>
            <a:r>
              <a:rPr lang="en-US" altLang="zh-CN" dirty="0" err="1"/>
              <a:t>lightmap</a:t>
            </a:r>
            <a:r>
              <a:rPr lang="en-US" altLang="zh-CN" dirty="0"/>
              <a:t> snapshot rebuild faster.</a:t>
            </a:r>
          </a:p>
          <a:p>
            <a:endParaRPr lang="zh-CN" altLang="en-US" dirty="0"/>
          </a:p>
        </p:txBody>
      </p:sp>
    </p:spTree>
    <p:extLst>
      <p:ext uri="{BB962C8B-B14F-4D97-AF65-F5344CB8AC3E}">
        <p14:creationId xmlns:p14="http://schemas.microsoft.com/office/powerpoint/2010/main" val="33513641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a:t>Linear Rendering</a:t>
            </a:r>
            <a:endParaRPr lang="zh-CN" altLang="en-US" dirty="0"/>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2463231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altLang="zh-CN" dirty="0"/>
              <a:t>Linear rendering refers to the process of rendering a scene with all inputs being </a:t>
            </a:r>
            <a:r>
              <a:rPr lang="en-US" altLang="zh-CN" dirty="0" smtClean="0"/>
              <a:t>linear</a:t>
            </a:r>
          </a:p>
          <a:p>
            <a:r>
              <a:rPr lang="en-US" altLang="zh-CN" dirty="0" smtClean="0"/>
              <a:t>Normally </a:t>
            </a:r>
            <a:r>
              <a:rPr lang="en-US" altLang="zh-CN" dirty="0"/>
              <a:t>textures exist with gamma correction pre-applied to them, which means that when the textures are sampled in a material the values are not </a:t>
            </a:r>
            <a:r>
              <a:rPr lang="en-US" altLang="zh-CN" dirty="0" smtClean="0"/>
              <a:t>linear</a:t>
            </a:r>
          </a:p>
          <a:p>
            <a:r>
              <a:rPr lang="en-US" altLang="zh-CN" dirty="0" smtClean="0"/>
              <a:t>If </a:t>
            </a:r>
            <a:r>
              <a:rPr lang="en-US" altLang="zh-CN" dirty="0"/>
              <a:t>these textures are used in the usual equations for e.g. lighting and image effect it will lead to slightly wrong results as the equations are calculated in a non-linear space.</a:t>
            </a:r>
          </a:p>
          <a:p>
            <a:r>
              <a:rPr lang="en-US" altLang="zh-CN" dirty="0"/>
              <a:t>Linear rendering ensures that both inputs and outputs of a </a:t>
            </a:r>
            <a:r>
              <a:rPr lang="en-US" altLang="zh-CN" dirty="0" err="1"/>
              <a:t>shader</a:t>
            </a:r>
            <a:r>
              <a:rPr lang="en-US" altLang="zh-CN" dirty="0"/>
              <a:t> are in the correct color space which results in a more correct outcome.</a:t>
            </a:r>
          </a:p>
          <a:p>
            <a:endParaRPr lang="zh-CN" altLang="en-US" dirty="0"/>
          </a:p>
        </p:txBody>
      </p:sp>
    </p:spTree>
    <p:extLst>
      <p:ext uri="{BB962C8B-B14F-4D97-AF65-F5344CB8AC3E}">
        <p14:creationId xmlns:p14="http://schemas.microsoft.com/office/powerpoint/2010/main" val="38887969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Gamma Pipeline</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In the gamma rendering pipeline all colors and textures are sampled in gamma space, </a:t>
            </a:r>
            <a:r>
              <a:rPr lang="en-US" altLang="zh-CN" dirty="0" err="1"/>
              <a:t>ie</a:t>
            </a:r>
            <a:r>
              <a:rPr lang="en-US" altLang="zh-CN" dirty="0"/>
              <a:t>, gamma correction is not removed from images or colors before they are used in a </a:t>
            </a:r>
            <a:r>
              <a:rPr lang="en-US" altLang="zh-CN" dirty="0" err="1" smtClean="0"/>
              <a:t>shader</a:t>
            </a:r>
            <a:endParaRPr lang="en-US" altLang="zh-CN" dirty="0" smtClean="0"/>
          </a:p>
          <a:p>
            <a:r>
              <a:rPr lang="en-US" altLang="zh-CN" dirty="0" smtClean="0"/>
              <a:t>Albeit </a:t>
            </a:r>
            <a:r>
              <a:rPr lang="en-US" altLang="zh-CN" dirty="0"/>
              <a:t>these values being in gamma space, all </a:t>
            </a:r>
            <a:r>
              <a:rPr lang="en-US" altLang="zh-CN" dirty="0" err="1"/>
              <a:t>shader</a:t>
            </a:r>
            <a:r>
              <a:rPr lang="en-US" altLang="zh-CN" dirty="0"/>
              <a:t> calculations treat their input as if it was in linear space, and additionally, when writing the </a:t>
            </a:r>
            <a:r>
              <a:rPr lang="en-US" altLang="zh-CN" dirty="0" err="1"/>
              <a:t>shader</a:t>
            </a:r>
            <a:r>
              <a:rPr lang="en-US" altLang="zh-CN" dirty="0"/>
              <a:t> outputs to memory, no gamma correction is applied to the final </a:t>
            </a:r>
            <a:r>
              <a:rPr lang="en-US" altLang="zh-CN" dirty="0" smtClean="0"/>
              <a:t>pixel</a:t>
            </a:r>
          </a:p>
          <a:p>
            <a:r>
              <a:rPr lang="en-US" altLang="zh-CN" dirty="0" smtClean="0"/>
              <a:t>Much </a:t>
            </a:r>
            <a:r>
              <a:rPr lang="en-US" altLang="zh-CN" dirty="0"/>
              <a:t>of the time this looks acceptable as the two wrongs go some way to cancelling each other out. But it is not correct.</a:t>
            </a:r>
            <a:endParaRPr lang="zh-CN" altLang="en-US" dirty="0"/>
          </a:p>
        </p:txBody>
      </p:sp>
    </p:spTree>
    <p:extLst>
      <p:ext uri="{BB962C8B-B14F-4D97-AF65-F5344CB8AC3E}">
        <p14:creationId xmlns:p14="http://schemas.microsoft.com/office/powerpoint/2010/main" val="27181575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Linear Pipeline</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If linear rendering is enabled then inputs to the </a:t>
            </a:r>
            <a:r>
              <a:rPr lang="en-US" altLang="zh-CN" dirty="0" err="1"/>
              <a:t>shader</a:t>
            </a:r>
            <a:r>
              <a:rPr lang="en-US" altLang="zh-CN" dirty="0"/>
              <a:t> program are supplied with the gamma correction removed from </a:t>
            </a:r>
            <a:r>
              <a:rPr lang="en-US" altLang="zh-CN" dirty="0" smtClean="0"/>
              <a:t>them</a:t>
            </a:r>
          </a:p>
          <a:p>
            <a:r>
              <a:rPr lang="en-US" altLang="zh-CN" dirty="0" smtClean="0"/>
              <a:t>For </a:t>
            </a:r>
            <a:r>
              <a:rPr lang="en-US" altLang="zh-CN" dirty="0"/>
              <a:t>colors this conversion is applied implicitly if you are in linear </a:t>
            </a:r>
            <a:r>
              <a:rPr lang="en-US" altLang="zh-CN" dirty="0" smtClean="0"/>
              <a:t>space</a:t>
            </a:r>
          </a:p>
          <a:p>
            <a:r>
              <a:rPr lang="en-US" altLang="zh-CN" dirty="0" smtClean="0"/>
              <a:t>Textures </a:t>
            </a:r>
            <a:r>
              <a:rPr lang="en-US" altLang="zh-CN" dirty="0"/>
              <a:t>are sampled using hardware </a:t>
            </a:r>
            <a:r>
              <a:rPr lang="en-US" altLang="zh-CN" dirty="0" err="1"/>
              <a:t>sRGB</a:t>
            </a:r>
            <a:r>
              <a:rPr lang="en-US" altLang="zh-CN" dirty="0"/>
              <a:t> reads; the source texture is supplied in gamma space and then on sampling in the graphics hardware the result is converted </a:t>
            </a:r>
            <a:r>
              <a:rPr lang="en-US" altLang="zh-CN" dirty="0" smtClean="0"/>
              <a:t>automatically</a:t>
            </a:r>
          </a:p>
          <a:p>
            <a:r>
              <a:rPr lang="en-US" altLang="zh-CN" dirty="0" smtClean="0"/>
              <a:t>These </a:t>
            </a:r>
            <a:r>
              <a:rPr lang="en-US" altLang="zh-CN" dirty="0"/>
              <a:t>inputs are then supplied to the </a:t>
            </a:r>
            <a:r>
              <a:rPr lang="en-US" altLang="zh-CN" dirty="0" err="1"/>
              <a:t>shader</a:t>
            </a:r>
            <a:r>
              <a:rPr lang="en-US" altLang="zh-CN" dirty="0"/>
              <a:t> and lighting occurs as it normally </a:t>
            </a:r>
            <a:r>
              <a:rPr lang="en-US" altLang="zh-CN" dirty="0" smtClean="0"/>
              <a:t>would</a:t>
            </a:r>
          </a:p>
          <a:p>
            <a:r>
              <a:rPr lang="en-US" altLang="zh-CN" dirty="0" smtClean="0"/>
              <a:t>When </a:t>
            </a:r>
            <a:r>
              <a:rPr lang="en-US" altLang="zh-CN" dirty="0"/>
              <a:t>writing the resulting value to the framebuffer, it will either be gamma corrected or left in linear space for later gamma correction; this depends on the current rendering configuration.</a:t>
            </a:r>
            <a:endParaRPr lang="zh-CN" altLang="en-US" dirty="0"/>
          </a:p>
        </p:txBody>
      </p:sp>
    </p:spTree>
    <p:extLst>
      <p:ext uri="{BB962C8B-B14F-4D97-AF65-F5344CB8AC3E}">
        <p14:creationId xmlns:p14="http://schemas.microsoft.com/office/powerpoint/2010/main" val="2626517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Differences Between Linear and Gamma Rendering</a:t>
            </a:r>
            <a:endParaRPr lang="zh-CN" altLang="en-US" dirty="0"/>
          </a:p>
        </p:txBody>
      </p:sp>
      <p:sp>
        <p:nvSpPr>
          <p:cNvPr id="3" name="内容占位符 2"/>
          <p:cNvSpPr>
            <a:spLocks noGrp="1"/>
          </p:cNvSpPr>
          <p:nvPr>
            <p:ph idx="1"/>
          </p:nvPr>
        </p:nvSpPr>
        <p:spPr/>
        <p:txBody>
          <a:bodyPr/>
          <a:lstStyle/>
          <a:p>
            <a:r>
              <a:rPr lang="en-US" altLang="zh-CN" dirty="0"/>
              <a:t>When using linear rendering, input values to the </a:t>
            </a:r>
            <a:r>
              <a:rPr lang="en-US" altLang="zh-CN" dirty="0" err="1"/>
              <a:t>shader</a:t>
            </a:r>
            <a:r>
              <a:rPr lang="en-US" altLang="zh-CN" dirty="0"/>
              <a:t> equations are different than in gamma </a:t>
            </a:r>
            <a:r>
              <a:rPr lang="en-US" altLang="zh-CN" dirty="0" smtClean="0"/>
              <a:t>space</a:t>
            </a:r>
          </a:p>
          <a:p>
            <a:r>
              <a:rPr lang="en-US" altLang="zh-CN" dirty="0" smtClean="0"/>
              <a:t>This </a:t>
            </a:r>
            <a:r>
              <a:rPr lang="en-US" altLang="zh-CN" dirty="0"/>
              <a:t>means that e.g. lights striking surfaces will have a different response curve and image effects will behave differently than in the gamma pipeline.</a:t>
            </a:r>
            <a:endParaRPr lang="zh-CN" altLang="en-US" dirty="0"/>
          </a:p>
        </p:txBody>
      </p:sp>
    </p:spTree>
    <p:extLst>
      <p:ext uri="{BB962C8B-B14F-4D97-AF65-F5344CB8AC3E}">
        <p14:creationId xmlns:p14="http://schemas.microsoft.com/office/powerpoint/2010/main" val="4268260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Creating a Cookie</a:t>
            </a:r>
            <a:endParaRPr lang="zh-CN" altLang="en-US" dirty="0"/>
          </a:p>
        </p:txBody>
      </p:sp>
      <p:sp>
        <p:nvSpPr>
          <p:cNvPr id="3" name="内容占位符 2"/>
          <p:cNvSpPr>
            <a:spLocks noGrp="1"/>
          </p:cNvSpPr>
          <p:nvPr>
            <p:ph idx="1"/>
          </p:nvPr>
        </p:nvSpPr>
        <p:spPr/>
        <p:txBody>
          <a:bodyPr/>
          <a:lstStyle/>
          <a:p>
            <a:r>
              <a:rPr lang="en-US" altLang="zh-CN" dirty="0"/>
              <a:t>A cookie is just an ordinary texture but only the alpha/transparency channel is </a:t>
            </a:r>
            <a:r>
              <a:rPr lang="en-US" altLang="zh-CN" dirty="0" smtClean="0"/>
              <a:t>relevant</a:t>
            </a:r>
          </a:p>
          <a:p>
            <a:r>
              <a:rPr lang="en-US" altLang="zh-CN" dirty="0" smtClean="0"/>
              <a:t>When </a:t>
            </a:r>
            <a:r>
              <a:rPr lang="en-US" altLang="zh-CN" dirty="0"/>
              <a:t>you import a cookie, Unity gives you the option to convert the brightness of the image to alpha so it is often easier to design your cookie as a grayscale </a:t>
            </a:r>
            <a:r>
              <a:rPr lang="en-US" altLang="zh-CN" dirty="0" smtClean="0"/>
              <a:t>texture</a:t>
            </a:r>
            <a:endParaRPr lang="zh-CN" altLang="en-US" dirty="0"/>
          </a:p>
        </p:txBody>
      </p:sp>
    </p:spTree>
    <p:extLst>
      <p:ext uri="{BB962C8B-B14F-4D97-AF65-F5344CB8AC3E}">
        <p14:creationId xmlns:p14="http://schemas.microsoft.com/office/powerpoint/2010/main" val="17193295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Light Falloff</a:t>
            </a:r>
            <a:endParaRPr lang="zh-CN" altLang="en-US" dirty="0"/>
          </a:p>
        </p:txBody>
      </p:sp>
      <p:sp>
        <p:nvSpPr>
          <p:cNvPr id="3" name="内容占位符 2"/>
          <p:cNvSpPr>
            <a:spLocks noGrp="1"/>
          </p:cNvSpPr>
          <p:nvPr>
            <p:ph idx="1"/>
          </p:nvPr>
        </p:nvSpPr>
        <p:spPr/>
        <p:txBody>
          <a:bodyPr>
            <a:normAutofit/>
          </a:bodyPr>
          <a:lstStyle/>
          <a:p>
            <a:r>
              <a:rPr lang="en-US" altLang="zh-CN" dirty="0"/>
              <a:t>The falloff from distance- and normal-based lighting is changed in two </a:t>
            </a:r>
            <a:r>
              <a:rPr lang="en-US" altLang="zh-CN" dirty="0" smtClean="0"/>
              <a:t>ways</a:t>
            </a:r>
          </a:p>
          <a:p>
            <a:pPr lvl="1"/>
            <a:r>
              <a:rPr lang="en-US" altLang="zh-CN" dirty="0" smtClean="0"/>
              <a:t>Firstly </a:t>
            </a:r>
            <a:r>
              <a:rPr lang="en-US" altLang="zh-CN" dirty="0"/>
              <a:t>when rendering in linear mode, the additional gamma correction that is performed will make a light’s radius appear </a:t>
            </a:r>
            <a:r>
              <a:rPr lang="en-US" altLang="zh-CN" dirty="0" smtClean="0"/>
              <a:t>larger</a:t>
            </a:r>
          </a:p>
          <a:p>
            <a:pPr lvl="1"/>
            <a:r>
              <a:rPr lang="en-US" altLang="zh-CN" dirty="0" smtClean="0"/>
              <a:t>Secondly </a:t>
            </a:r>
            <a:r>
              <a:rPr lang="en-US" altLang="zh-CN" dirty="0"/>
              <a:t>lighting edges will also be harsher. This more correctly models lighting intensity falloff on surfaces.</a:t>
            </a:r>
            <a:endParaRPr lang="zh-CN" altLang="en-US" dirty="0"/>
          </a:p>
        </p:txBody>
      </p:sp>
    </p:spTree>
    <p:extLst>
      <p:ext uri="{BB962C8B-B14F-4D97-AF65-F5344CB8AC3E}">
        <p14:creationId xmlns:p14="http://schemas.microsoft.com/office/powerpoint/2010/main" val="40270313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9218" name="Picture 2" descr="C:\Program Files\Unity\Editor\Data\Documentation\en\uploads\Main\lightfallof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844824"/>
            <a:ext cx="619125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961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Linear Intensity Response</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When you are using gamma rendering, the colors and textures that are supplied to a </a:t>
            </a:r>
            <a:r>
              <a:rPr lang="en-US" altLang="zh-CN" dirty="0" err="1"/>
              <a:t>shader</a:t>
            </a:r>
            <a:r>
              <a:rPr lang="en-US" altLang="zh-CN" dirty="0"/>
              <a:t> have a gamma correction applied to </a:t>
            </a:r>
            <a:r>
              <a:rPr lang="en-US" altLang="zh-CN" dirty="0" smtClean="0"/>
              <a:t>them</a:t>
            </a:r>
          </a:p>
          <a:p>
            <a:r>
              <a:rPr lang="en-US" altLang="zh-CN" dirty="0" smtClean="0"/>
              <a:t>When </a:t>
            </a:r>
            <a:r>
              <a:rPr lang="en-US" altLang="zh-CN" dirty="0"/>
              <a:t>they are used in a </a:t>
            </a:r>
            <a:r>
              <a:rPr lang="en-US" altLang="zh-CN" dirty="0" err="1"/>
              <a:t>shader</a:t>
            </a:r>
            <a:r>
              <a:rPr lang="en-US" altLang="zh-CN" dirty="0"/>
              <a:t> the colors of high luminance are actually brighter then they should be for linear </a:t>
            </a:r>
            <a:r>
              <a:rPr lang="en-US" altLang="zh-CN" dirty="0" smtClean="0"/>
              <a:t>lighting</a:t>
            </a:r>
          </a:p>
          <a:p>
            <a:r>
              <a:rPr lang="en-US" altLang="zh-CN" dirty="0" smtClean="0"/>
              <a:t>This </a:t>
            </a:r>
            <a:r>
              <a:rPr lang="en-US" altLang="zh-CN" dirty="0"/>
              <a:t>means that as light intensity increases the surface will get brighter in a non linear </a:t>
            </a:r>
            <a:r>
              <a:rPr lang="en-US" altLang="zh-CN" dirty="0" smtClean="0"/>
              <a:t>way</a:t>
            </a:r>
          </a:p>
          <a:p>
            <a:r>
              <a:rPr lang="en-US" altLang="zh-CN" dirty="0" smtClean="0"/>
              <a:t>This </a:t>
            </a:r>
            <a:r>
              <a:rPr lang="en-US" altLang="zh-CN" dirty="0"/>
              <a:t>leads to lighting that can be too bright in many places, and can also give models and scenes a washed-out </a:t>
            </a:r>
            <a:r>
              <a:rPr lang="en-US" altLang="zh-CN" dirty="0" smtClean="0"/>
              <a:t>feel</a:t>
            </a:r>
          </a:p>
          <a:p>
            <a:r>
              <a:rPr lang="en-US" altLang="zh-CN" dirty="0" smtClean="0"/>
              <a:t>When </a:t>
            </a:r>
            <a:r>
              <a:rPr lang="en-US" altLang="zh-CN" dirty="0"/>
              <a:t>you are using linear rendering, the response from the surface remains linear as the light intensity increases. This leads to much more realistic surface shading and a much nicer color response in the surface.</a:t>
            </a:r>
            <a:endParaRPr lang="zh-CN" altLang="en-US" dirty="0"/>
          </a:p>
        </p:txBody>
      </p:sp>
    </p:spTree>
    <p:extLst>
      <p:ext uri="{BB962C8B-B14F-4D97-AF65-F5344CB8AC3E}">
        <p14:creationId xmlns:p14="http://schemas.microsoft.com/office/powerpoint/2010/main" val="34296114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42" name="Picture 2" descr="C:\Program Files\Unity\Editor\Data\Documentation\en\uploads\Main\lineargammahe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052736"/>
            <a:ext cx="61912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533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Linear and Gamma Blending</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When performing blending into the framebuffer, the blending occurs in the color space of the </a:t>
            </a:r>
            <a:r>
              <a:rPr lang="en-US" altLang="zh-CN" dirty="0" smtClean="0"/>
              <a:t>framebuffer</a:t>
            </a:r>
          </a:p>
          <a:p>
            <a:r>
              <a:rPr lang="en-US" altLang="zh-CN" dirty="0" smtClean="0"/>
              <a:t>When </a:t>
            </a:r>
            <a:r>
              <a:rPr lang="en-US" altLang="zh-CN" dirty="0"/>
              <a:t>using gamma rendering, this means that non-linear colors get blended together. This is </a:t>
            </a:r>
            <a:r>
              <a:rPr lang="en-US" altLang="zh-CN" dirty="0" smtClean="0"/>
              <a:t>incorrect</a:t>
            </a:r>
          </a:p>
          <a:p>
            <a:r>
              <a:rPr lang="en-US" altLang="zh-CN" dirty="0" smtClean="0"/>
              <a:t>When </a:t>
            </a:r>
            <a:r>
              <a:rPr lang="en-US" altLang="zh-CN" dirty="0"/>
              <a:t>using linear space rendering, blending occurs in linear space. This is correct and gives the expected results.</a:t>
            </a:r>
            <a:endParaRPr lang="zh-CN" altLang="en-US" dirty="0"/>
          </a:p>
        </p:txBody>
      </p:sp>
    </p:spTree>
    <p:extLst>
      <p:ext uri="{BB962C8B-B14F-4D97-AF65-F5344CB8AC3E}">
        <p14:creationId xmlns:p14="http://schemas.microsoft.com/office/powerpoint/2010/main" val="27198818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1266" name="Picture 2" descr="C:\Program Files\Unity\Editor\Data\Documentation\en\uploads\Main\LinearGammaBlend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836712"/>
            <a:ext cx="619125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679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Using Linear Rendering</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Linear rendering gives a different look to the rendered </a:t>
            </a:r>
            <a:r>
              <a:rPr lang="en-US" altLang="zh-CN" dirty="0" smtClean="0"/>
              <a:t>scene</a:t>
            </a:r>
          </a:p>
          <a:p>
            <a:r>
              <a:rPr lang="en-US" altLang="zh-CN" dirty="0" smtClean="0"/>
              <a:t>When </a:t>
            </a:r>
            <a:r>
              <a:rPr lang="en-US" altLang="zh-CN" dirty="0"/>
              <a:t>you have authored a project for rendering in gamma space, at first it will most likely not look correct if you change to linear </a:t>
            </a:r>
            <a:r>
              <a:rPr lang="en-US" altLang="zh-CN" dirty="0" smtClean="0"/>
              <a:t>rendering</a:t>
            </a:r>
          </a:p>
          <a:p>
            <a:r>
              <a:rPr lang="en-US" altLang="zh-CN" dirty="0" smtClean="0"/>
              <a:t>Because </a:t>
            </a:r>
            <a:r>
              <a:rPr lang="en-US" altLang="zh-CN" dirty="0"/>
              <a:t>of this, if you move to linear rendering from gamma rendering it may take some time to update the project so that it looks as good as before, but the switch ultimately enables more consistent and realistic </a:t>
            </a:r>
            <a:r>
              <a:rPr lang="en-US" altLang="zh-CN" dirty="0" smtClean="0"/>
              <a:t>rendering</a:t>
            </a:r>
          </a:p>
          <a:p>
            <a:r>
              <a:rPr lang="en-US" altLang="zh-CN" dirty="0" smtClean="0"/>
              <a:t>That </a:t>
            </a:r>
            <a:r>
              <a:rPr lang="en-US" altLang="zh-CN" dirty="0"/>
              <a:t>being said, enabling linear rendering in Unity is simple: It is implemented on a per-project basis and is exposed in the Player Settings which can be located at Edit -&gt; Project Settings -&gt; Player -&gt; Other Settings </a:t>
            </a:r>
            <a:endParaRPr lang="zh-CN" altLang="en-US" dirty="0"/>
          </a:p>
        </p:txBody>
      </p:sp>
    </p:spTree>
    <p:extLst>
      <p:ext uri="{BB962C8B-B14F-4D97-AF65-F5344CB8AC3E}">
        <p14:creationId xmlns:p14="http://schemas.microsoft.com/office/powerpoint/2010/main" val="8128507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2290" name="Picture 2" descr="C:\Program Files\Unity\Editor\Data\Documentation\en\uploads\Main\GammaPlayerSett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060848"/>
            <a:ext cx="3638550"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922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Lightmapping</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When you are using linear rendering, all lighting and textures are linearized, which means that the values passed to the </a:t>
            </a:r>
            <a:r>
              <a:rPr lang="en-US" altLang="zh-CN" dirty="0" err="1"/>
              <a:t>lightmapper</a:t>
            </a:r>
            <a:r>
              <a:rPr lang="en-US" altLang="zh-CN" dirty="0"/>
              <a:t> also need to be </a:t>
            </a:r>
            <a:r>
              <a:rPr lang="en-US" altLang="zh-CN" dirty="0" smtClean="0"/>
              <a:t>modified</a:t>
            </a:r>
          </a:p>
          <a:p>
            <a:r>
              <a:rPr lang="en-US" altLang="zh-CN" dirty="0" smtClean="0"/>
              <a:t>Thus</a:t>
            </a:r>
            <a:r>
              <a:rPr lang="en-US" altLang="zh-CN" dirty="0"/>
              <a:t>, when you switch between gamma and linear rendering, you will need to </a:t>
            </a:r>
            <a:r>
              <a:rPr lang="en-US" altLang="zh-CN" dirty="0" err="1"/>
              <a:t>rebake</a:t>
            </a:r>
            <a:r>
              <a:rPr lang="en-US" altLang="zh-CN" dirty="0"/>
              <a:t> </a:t>
            </a:r>
            <a:r>
              <a:rPr lang="en-US" altLang="zh-CN" dirty="0" err="1" smtClean="0"/>
              <a:t>lightmaps</a:t>
            </a:r>
            <a:endParaRPr lang="en-US" altLang="zh-CN" dirty="0" smtClean="0"/>
          </a:p>
          <a:p>
            <a:pPr lvl="1"/>
            <a:r>
              <a:rPr lang="en-US" altLang="zh-CN" dirty="0" smtClean="0"/>
              <a:t>This </a:t>
            </a:r>
            <a:r>
              <a:rPr lang="en-US" altLang="zh-CN" dirty="0"/>
              <a:t>happens automatically when Unity’s lighting is set to auto bake (which is the default).</a:t>
            </a:r>
            <a:endParaRPr lang="zh-CN" altLang="en-US" dirty="0"/>
          </a:p>
        </p:txBody>
      </p:sp>
    </p:spTree>
    <p:extLst>
      <p:ext uri="{BB962C8B-B14F-4D97-AF65-F5344CB8AC3E}">
        <p14:creationId xmlns:p14="http://schemas.microsoft.com/office/powerpoint/2010/main" val="25859006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Linear and Non HDR</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When you are not using HDR, a special framebuffer type is used that supports </a:t>
            </a:r>
            <a:r>
              <a:rPr lang="en-US" altLang="zh-CN" dirty="0" err="1"/>
              <a:t>sRGB</a:t>
            </a:r>
            <a:r>
              <a:rPr lang="en-US" altLang="zh-CN" dirty="0"/>
              <a:t> read and </a:t>
            </a:r>
            <a:r>
              <a:rPr lang="en-US" altLang="zh-CN" dirty="0" err="1"/>
              <a:t>sRGB</a:t>
            </a:r>
            <a:r>
              <a:rPr lang="en-US" altLang="zh-CN" dirty="0"/>
              <a:t> write (</a:t>
            </a:r>
            <a:r>
              <a:rPr lang="en-US" altLang="zh-CN" dirty="0" err="1"/>
              <a:t>Degamma</a:t>
            </a:r>
            <a:r>
              <a:rPr lang="en-US" altLang="zh-CN" dirty="0"/>
              <a:t> on read, Gamma on write</a:t>
            </a:r>
            <a:r>
              <a:rPr lang="en-US" altLang="zh-CN" dirty="0" smtClean="0"/>
              <a:t>)</a:t>
            </a:r>
          </a:p>
          <a:p>
            <a:r>
              <a:rPr lang="en-US" altLang="zh-CN" dirty="0" smtClean="0"/>
              <a:t>This </a:t>
            </a:r>
            <a:r>
              <a:rPr lang="en-US" altLang="zh-CN" dirty="0"/>
              <a:t>means that just like a texture, the values in the framebuffer are gamma </a:t>
            </a:r>
            <a:r>
              <a:rPr lang="en-US" altLang="zh-CN" dirty="0" smtClean="0"/>
              <a:t>corrected</a:t>
            </a:r>
          </a:p>
          <a:p>
            <a:r>
              <a:rPr lang="en-US" altLang="zh-CN" dirty="0" smtClean="0"/>
              <a:t>When </a:t>
            </a:r>
            <a:r>
              <a:rPr lang="en-US" altLang="zh-CN" dirty="0"/>
              <a:t>this framebuffer is used for blending or bound as texture, the values have the gamma removed before being </a:t>
            </a:r>
            <a:r>
              <a:rPr lang="en-US" altLang="zh-CN" dirty="0" smtClean="0"/>
              <a:t>used</a:t>
            </a:r>
          </a:p>
          <a:p>
            <a:r>
              <a:rPr lang="en-US" altLang="zh-CN" dirty="0" smtClean="0"/>
              <a:t>When </a:t>
            </a:r>
            <a:r>
              <a:rPr lang="en-US" altLang="zh-CN" dirty="0"/>
              <a:t>these buffers are written to, the value that is being written is converted from linear space to gamma </a:t>
            </a:r>
            <a:r>
              <a:rPr lang="en-US" altLang="zh-CN" dirty="0" smtClean="0"/>
              <a:t>space</a:t>
            </a:r>
          </a:p>
          <a:p>
            <a:r>
              <a:rPr lang="en-US" altLang="zh-CN" dirty="0" smtClean="0"/>
              <a:t>If </a:t>
            </a:r>
            <a:r>
              <a:rPr lang="en-US" altLang="zh-CN" dirty="0"/>
              <a:t>you are rendering in linear mode then all post-process effects will have their source and target buffers created with </a:t>
            </a:r>
            <a:r>
              <a:rPr lang="en-US" altLang="zh-CN" dirty="0" err="1"/>
              <a:t>sRGB</a:t>
            </a:r>
            <a:r>
              <a:rPr lang="en-US" altLang="zh-CN" dirty="0"/>
              <a:t> reading and writing enabled so that post-processing and post-process blending occurs in linear space.</a:t>
            </a:r>
            <a:endParaRPr lang="zh-CN" altLang="en-US" dirty="0"/>
          </a:p>
        </p:txBody>
      </p:sp>
    </p:spTree>
    <p:extLst>
      <p:ext uri="{BB962C8B-B14F-4D97-AF65-F5344CB8AC3E}">
        <p14:creationId xmlns:p14="http://schemas.microsoft.com/office/powerpoint/2010/main" val="1552585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6146" name="Picture 2" descr="A simple cookie for a window l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204864"/>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2720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Linear and HDR</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a:t>When using HDR, rendering is performed into floating point </a:t>
            </a:r>
            <a:r>
              <a:rPr lang="en-US" altLang="zh-CN" dirty="0" smtClean="0"/>
              <a:t>buffers</a:t>
            </a:r>
          </a:p>
          <a:p>
            <a:r>
              <a:rPr lang="en-US" altLang="zh-CN" dirty="0" smtClean="0"/>
              <a:t>These </a:t>
            </a:r>
            <a:r>
              <a:rPr lang="en-US" altLang="zh-CN" dirty="0"/>
              <a:t>buffers have enough resolution not to require conversion to and from gamma space whenever the buffer is </a:t>
            </a:r>
            <a:r>
              <a:rPr lang="en-US" altLang="zh-CN" dirty="0" smtClean="0"/>
              <a:t>accessed</a:t>
            </a:r>
          </a:p>
          <a:p>
            <a:r>
              <a:rPr lang="en-US" altLang="zh-CN" dirty="0" smtClean="0"/>
              <a:t>This </a:t>
            </a:r>
            <a:r>
              <a:rPr lang="en-US" altLang="zh-CN" dirty="0"/>
              <a:t>means that when rendering in linear mode, the render targets you use will store the colors in </a:t>
            </a:r>
            <a:r>
              <a:rPr lang="en-US" altLang="zh-CN"/>
              <a:t>linear </a:t>
            </a:r>
            <a:r>
              <a:rPr lang="en-US" altLang="zh-CN" smtClean="0"/>
              <a:t>space</a:t>
            </a:r>
          </a:p>
          <a:p>
            <a:r>
              <a:rPr lang="en-US" altLang="zh-CN" smtClean="0"/>
              <a:t>Therefore</a:t>
            </a:r>
            <a:r>
              <a:rPr lang="en-US" altLang="zh-CN" dirty="0"/>
              <a:t>, all blending and post process effects will implicitly be performed in linear space. When the </a:t>
            </a:r>
            <a:r>
              <a:rPr lang="en-US" altLang="zh-CN" dirty="0" err="1"/>
              <a:t>the</a:t>
            </a:r>
            <a:r>
              <a:rPr lang="en-US" altLang="zh-CN" dirty="0"/>
              <a:t> </a:t>
            </a:r>
            <a:r>
              <a:rPr lang="en-US" altLang="zh-CN" dirty="0" err="1"/>
              <a:t>backbuffer</a:t>
            </a:r>
            <a:r>
              <a:rPr lang="en-US" altLang="zh-CN" dirty="0"/>
              <a:t> is written to, gamma correction is applied. </a:t>
            </a:r>
            <a:endParaRPr lang="zh-CN" altLang="en-US" dirty="0"/>
          </a:p>
        </p:txBody>
      </p:sp>
    </p:spTree>
    <p:extLst>
      <p:ext uri="{BB962C8B-B14F-4D97-AF65-F5344CB8AC3E}">
        <p14:creationId xmlns:p14="http://schemas.microsoft.com/office/powerpoint/2010/main" val="25470565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a:t>Cameras</a:t>
            </a:r>
            <a:endParaRPr lang="zh-CN" altLang="en-US" dirty="0"/>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6024806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altLang="zh-CN" dirty="0"/>
              <a:t>A Unity scene is created by arranging and moving objects in a three-dimensional space. Since the viewer’s screen is two-dimensional, there needs to be a way to capture a view and “flatten” it for display. This is accomplished using Cameras.</a:t>
            </a:r>
          </a:p>
          <a:p>
            <a:r>
              <a:rPr lang="en-US" altLang="zh-CN" dirty="0"/>
              <a:t>A camera is an object that defines a view in scene space. The object’s position defines the viewpoint, while the forward (Z) and upward (Y) axes of the object define the view direction and the top of the screen, </a:t>
            </a:r>
            <a:r>
              <a:rPr lang="en-US" altLang="zh-CN" dirty="0" smtClean="0"/>
              <a:t>respectively</a:t>
            </a:r>
          </a:p>
          <a:p>
            <a:r>
              <a:rPr lang="en-US" altLang="zh-CN" dirty="0" smtClean="0"/>
              <a:t>The </a:t>
            </a:r>
            <a:r>
              <a:rPr lang="en-US" altLang="zh-CN" dirty="0">
                <a:hlinkClick r:id="rId2"/>
              </a:rPr>
              <a:t>Camera component</a:t>
            </a:r>
            <a:r>
              <a:rPr lang="en-US" altLang="zh-CN" dirty="0"/>
              <a:t> also defines the size and shape of the region that falls within the view. With these parameters set up, the camera can display what it currently “sees” to the screen. As the camera object moves and rotates, the displayed view will also move and rotate accordingly.</a:t>
            </a:r>
          </a:p>
          <a:p>
            <a:endParaRPr lang="zh-CN" altLang="en-US" dirty="0"/>
          </a:p>
        </p:txBody>
      </p:sp>
    </p:spTree>
    <p:extLst>
      <p:ext uri="{BB962C8B-B14F-4D97-AF65-F5344CB8AC3E}">
        <p14:creationId xmlns:p14="http://schemas.microsoft.com/office/powerpoint/2010/main" val="25148529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Perspective and orthographic cameras</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A camera in the real world, or indeed a human eye, sees the world in a way that makes objects look smaller the farther they are from the point of view. This well-known </a:t>
            </a:r>
            <a:r>
              <a:rPr lang="en-US" altLang="zh-CN" i="1" dirty="0"/>
              <a:t>perspective</a:t>
            </a:r>
            <a:r>
              <a:rPr lang="en-US" altLang="zh-CN" dirty="0"/>
              <a:t> effect is widely used in art and computer graphics and is important for creating a realistic </a:t>
            </a:r>
            <a:r>
              <a:rPr lang="en-US" altLang="zh-CN" dirty="0" smtClean="0"/>
              <a:t>scene</a:t>
            </a:r>
          </a:p>
          <a:p>
            <a:r>
              <a:rPr lang="en-US" altLang="zh-CN" dirty="0" smtClean="0"/>
              <a:t>Naturally</a:t>
            </a:r>
            <a:r>
              <a:rPr lang="en-US" altLang="zh-CN" dirty="0"/>
              <a:t>, Unity supports perspective cameras, but for some purposes, you want to render the view without this effect. For example, you might want to create a map or information display that is not supposed to appear exactly like a real-world </a:t>
            </a:r>
            <a:r>
              <a:rPr lang="en-US" altLang="zh-CN" dirty="0" smtClean="0"/>
              <a:t>object</a:t>
            </a:r>
          </a:p>
          <a:p>
            <a:r>
              <a:rPr lang="en-US" altLang="zh-CN" dirty="0" smtClean="0"/>
              <a:t>A </a:t>
            </a:r>
            <a:r>
              <a:rPr lang="en-US" altLang="zh-CN" dirty="0"/>
              <a:t>camera that does not diminish the size of objects with distance is referred to as </a:t>
            </a:r>
            <a:r>
              <a:rPr lang="en-US" altLang="zh-CN" i="1" dirty="0"/>
              <a:t>orthographic</a:t>
            </a:r>
            <a:r>
              <a:rPr lang="en-US" altLang="zh-CN" dirty="0"/>
              <a:t> and Unity cameras also have an option for </a:t>
            </a:r>
            <a:r>
              <a:rPr lang="en-US" altLang="zh-CN" dirty="0" smtClean="0"/>
              <a:t>this</a:t>
            </a:r>
            <a:endParaRPr lang="zh-CN" altLang="en-US" dirty="0"/>
          </a:p>
        </p:txBody>
      </p:sp>
    </p:spTree>
    <p:extLst>
      <p:ext uri="{BB962C8B-B14F-4D97-AF65-F5344CB8AC3E}">
        <p14:creationId xmlns:p14="http://schemas.microsoft.com/office/powerpoint/2010/main" val="7451944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The shape of the viewed region</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a:t>Both perspective and orthographic cameras have a limit on how far they can “see” from their current </a:t>
            </a:r>
            <a:r>
              <a:rPr lang="en-US" altLang="zh-CN" dirty="0" smtClean="0"/>
              <a:t>position</a:t>
            </a:r>
          </a:p>
          <a:p>
            <a:r>
              <a:rPr lang="en-US" altLang="zh-CN" dirty="0" smtClean="0"/>
              <a:t>The </a:t>
            </a:r>
            <a:r>
              <a:rPr lang="en-US" altLang="zh-CN" dirty="0"/>
              <a:t>limit is defined by a plane that is perpendicular to the camera’s forward (Z) </a:t>
            </a:r>
            <a:r>
              <a:rPr lang="en-US" altLang="zh-CN" dirty="0" smtClean="0"/>
              <a:t>direction</a:t>
            </a:r>
          </a:p>
          <a:p>
            <a:r>
              <a:rPr lang="en-US" altLang="zh-CN" dirty="0" smtClean="0"/>
              <a:t>This </a:t>
            </a:r>
            <a:r>
              <a:rPr lang="en-US" altLang="zh-CN" dirty="0"/>
              <a:t>is known as the </a:t>
            </a:r>
            <a:r>
              <a:rPr lang="en-US" altLang="zh-CN" i="1" dirty="0"/>
              <a:t>far clipping plane</a:t>
            </a:r>
            <a:r>
              <a:rPr lang="en-US" altLang="zh-CN" dirty="0"/>
              <a:t> since objects at a greater distance from the camera are “clipped” (</a:t>
            </a:r>
            <a:r>
              <a:rPr lang="en-US" altLang="zh-CN" dirty="0" err="1"/>
              <a:t>ie</a:t>
            </a:r>
            <a:r>
              <a:rPr lang="en-US" altLang="zh-CN" dirty="0"/>
              <a:t>, excluded from </a:t>
            </a:r>
            <a:r>
              <a:rPr lang="en-US" altLang="zh-CN"/>
              <a:t>rendering</a:t>
            </a:r>
            <a:r>
              <a:rPr lang="en-US" altLang="zh-CN" smtClean="0"/>
              <a:t>)</a:t>
            </a:r>
          </a:p>
          <a:p>
            <a:r>
              <a:rPr lang="en-US" altLang="zh-CN" smtClean="0"/>
              <a:t>There </a:t>
            </a:r>
            <a:r>
              <a:rPr lang="en-US" altLang="zh-CN" dirty="0"/>
              <a:t>is also a corresponding </a:t>
            </a:r>
            <a:r>
              <a:rPr lang="en-US" altLang="zh-CN" i="1" dirty="0"/>
              <a:t>near clipping plane</a:t>
            </a:r>
            <a:r>
              <a:rPr lang="en-US" altLang="zh-CN" dirty="0"/>
              <a:t> close to the camera - the viewable range of distance is that between the two planes.</a:t>
            </a:r>
            <a:endParaRPr lang="zh-CN" altLang="en-US" dirty="0"/>
          </a:p>
        </p:txBody>
      </p:sp>
    </p:spTree>
    <p:extLst>
      <p:ext uri="{BB962C8B-B14F-4D97-AF65-F5344CB8AC3E}">
        <p14:creationId xmlns:p14="http://schemas.microsoft.com/office/powerpoint/2010/main" val="21502805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Without perspective, objects appear the same size regardless of their </a:t>
            </a:r>
            <a:r>
              <a:rPr lang="en-US" altLang="zh-CN" dirty="0" smtClean="0"/>
              <a:t>distance</a:t>
            </a:r>
          </a:p>
          <a:p>
            <a:r>
              <a:rPr lang="en-US" altLang="zh-CN" dirty="0" smtClean="0"/>
              <a:t>This </a:t>
            </a:r>
            <a:r>
              <a:rPr lang="en-US" altLang="zh-CN" dirty="0"/>
              <a:t>means that the viewing volume of an orthographic camera is defined by a rectangular box extending between the two clipping planes.</a:t>
            </a:r>
            <a:endParaRPr lang="zh-CN" altLang="en-US" dirty="0"/>
          </a:p>
        </p:txBody>
      </p:sp>
    </p:spTree>
    <p:extLst>
      <p:ext uri="{BB962C8B-B14F-4D97-AF65-F5344CB8AC3E}">
        <p14:creationId xmlns:p14="http://schemas.microsoft.com/office/powerpoint/2010/main" val="12780797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altLang="zh-CN" dirty="0"/>
              <a:t>When perspective is used, objects appear to diminish in size as the distance from camera </a:t>
            </a:r>
            <a:r>
              <a:rPr lang="en-US" altLang="zh-CN" dirty="0" smtClean="0"/>
              <a:t>increases</a:t>
            </a:r>
          </a:p>
          <a:p>
            <a:r>
              <a:rPr lang="en-US" altLang="zh-CN" dirty="0" smtClean="0"/>
              <a:t>The </a:t>
            </a:r>
            <a:r>
              <a:rPr lang="en-US" altLang="zh-CN" dirty="0"/>
              <a:t>viewing volume of a perspective camera, then, is not a box but a pyramidal shape with the apex at the camera’s position and the base at the far clipping </a:t>
            </a:r>
            <a:r>
              <a:rPr lang="en-US" altLang="zh-CN" dirty="0" smtClean="0"/>
              <a:t>plane</a:t>
            </a:r>
          </a:p>
          <a:p>
            <a:r>
              <a:rPr lang="en-US" altLang="zh-CN" dirty="0" smtClean="0"/>
              <a:t>The </a:t>
            </a:r>
            <a:r>
              <a:rPr lang="en-US" altLang="zh-CN" dirty="0"/>
              <a:t>shape is not exactly a pyramid, however, because the top is cut off by the near clipping plane; this kind of truncated pyramid shape is known as a </a:t>
            </a:r>
            <a:r>
              <a:rPr lang="en-US" altLang="zh-CN" i="1" dirty="0" smtClean="0"/>
              <a:t>frustum</a:t>
            </a:r>
            <a:endParaRPr lang="en-US" altLang="zh-CN" dirty="0" smtClean="0"/>
          </a:p>
          <a:p>
            <a:r>
              <a:rPr lang="en-US" altLang="zh-CN" dirty="0" smtClean="0"/>
              <a:t>Since </a:t>
            </a:r>
            <a:r>
              <a:rPr lang="en-US" altLang="zh-CN" dirty="0"/>
              <a:t>its height is not constant, the frustum is defined by the ratio of its width to its height (known as the </a:t>
            </a:r>
            <a:r>
              <a:rPr lang="en-US" altLang="zh-CN" i="1" dirty="0"/>
              <a:t>aspect ratio</a:t>
            </a:r>
            <a:r>
              <a:rPr lang="en-US" altLang="zh-CN" dirty="0"/>
              <a:t>) and the angle between the top and bottom at the apex (known as the </a:t>
            </a:r>
            <a:r>
              <a:rPr lang="en-US" altLang="zh-CN" i="1" dirty="0"/>
              <a:t>field of view</a:t>
            </a:r>
            <a:r>
              <a:rPr lang="en-US" altLang="zh-CN" dirty="0"/>
              <a:t> of </a:t>
            </a:r>
            <a:r>
              <a:rPr lang="en-US" altLang="zh-CN" i="1" dirty="0" smtClean="0"/>
              <a:t>FOV</a:t>
            </a:r>
            <a:r>
              <a:rPr lang="en-US" altLang="zh-CN" i="1" dirty="0"/>
              <a:t>)</a:t>
            </a:r>
            <a:endParaRPr lang="zh-CN" altLang="en-US" dirty="0"/>
          </a:p>
        </p:txBody>
      </p:sp>
    </p:spTree>
    <p:extLst>
      <p:ext uri="{BB962C8B-B14F-4D97-AF65-F5344CB8AC3E}">
        <p14:creationId xmlns:p14="http://schemas.microsoft.com/office/powerpoint/2010/main" val="20740028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The background to the camera view</a:t>
            </a:r>
            <a:endParaRPr lang="zh-CN" altLang="en-US" dirty="0"/>
          </a:p>
        </p:txBody>
      </p:sp>
      <p:sp>
        <p:nvSpPr>
          <p:cNvPr id="3" name="内容占位符 2"/>
          <p:cNvSpPr>
            <a:spLocks noGrp="1"/>
          </p:cNvSpPr>
          <p:nvPr>
            <p:ph idx="1"/>
          </p:nvPr>
        </p:nvSpPr>
        <p:spPr/>
        <p:txBody>
          <a:bodyPr>
            <a:normAutofit fontScale="92500"/>
          </a:bodyPr>
          <a:lstStyle/>
          <a:p>
            <a:r>
              <a:rPr lang="en-US" altLang="zh-CN" dirty="0"/>
              <a:t>For indoor scenes, the camera may always be completely inside some object representing the interior of a building, cave or other </a:t>
            </a:r>
            <a:r>
              <a:rPr lang="en-US" altLang="zh-CN" dirty="0" smtClean="0"/>
              <a:t>structure</a:t>
            </a:r>
          </a:p>
          <a:p>
            <a:r>
              <a:rPr lang="en-US" altLang="zh-CN" dirty="0" smtClean="0"/>
              <a:t>When </a:t>
            </a:r>
            <a:r>
              <a:rPr lang="en-US" altLang="zh-CN" dirty="0"/>
              <a:t>the action takes place outdoors, however, there will be many empty areas in between objects that are filled with nothing at all; these background areas typically represent the sky, space or the murky depths of an underwater scene.</a:t>
            </a:r>
            <a:endParaRPr lang="zh-CN" altLang="en-US" dirty="0"/>
          </a:p>
        </p:txBody>
      </p:sp>
    </p:spTree>
    <p:extLst>
      <p:ext uri="{BB962C8B-B14F-4D97-AF65-F5344CB8AC3E}">
        <p14:creationId xmlns:p14="http://schemas.microsoft.com/office/powerpoint/2010/main" val="3959400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altLang="zh-CN" dirty="0"/>
              <a:t>A camera can’t leave the background completely undecided and so it must fill in the empty space with </a:t>
            </a:r>
            <a:r>
              <a:rPr lang="en-US" altLang="zh-CN" dirty="0" smtClean="0"/>
              <a:t>something</a:t>
            </a:r>
          </a:p>
          <a:p>
            <a:r>
              <a:rPr lang="en-US" altLang="zh-CN" dirty="0" smtClean="0"/>
              <a:t>The </a:t>
            </a:r>
            <a:r>
              <a:rPr lang="en-US" altLang="zh-CN" dirty="0"/>
              <a:t>simplest option is to clear the background to a flat color before rendering the scene on top of </a:t>
            </a:r>
            <a:r>
              <a:rPr lang="en-US" altLang="zh-CN" dirty="0" smtClean="0"/>
              <a:t>it</a:t>
            </a:r>
          </a:p>
          <a:p>
            <a:pPr lvl="1"/>
            <a:r>
              <a:rPr lang="en-US" altLang="zh-CN" dirty="0" smtClean="0"/>
              <a:t>You </a:t>
            </a:r>
            <a:r>
              <a:rPr lang="en-US" altLang="zh-CN" dirty="0"/>
              <a:t>can set this color using the camera’s </a:t>
            </a:r>
            <a:r>
              <a:rPr lang="en-US" altLang="zh-CN" i="1" dirty="0"/>
              <a:t>Background</a:t>
            </a:r>
            <a:r>
              <a:rPr lang="en-US" altLang="zh-CN" dirty="0"/>
              <a:t> property, either from the inspector or from a </a:t>
            </a:r>
            <a:r>
              <a:rPr lang="en-US" altLang="zh-CN" dirty="0" smtClean="0"/>
              <a:t>script</a:t>
            </a:r>
          </a:p>
          <a:p>
            <a:pPr lvl="1"/>
            <a:r>
              <a:rPr lang="en-US" altLang="zh-CN" dirty="0" smtClean="0"/>
              <a:t>A </a:t>
            </a:r>
            <a:r>
              <a:rPr lang="en-US" altLang="zh-CN" dirty="0"/>
              <a:t>more sophisticated approach that works well with outdoor scenes is to use a </a:t>
            </a:r>
            <a:r>
              <a:rPr lang="en-US" altLang="zh-CN" dirty="0" smtClean="0">
                <a:hlinkClick r:id="rId2"/>
              </a:rPr>
              <a:t>Skybox</a:t>
            </a:r>
            <a:endParaRPr lang="en-US" altLang="zh-CN" dirty="0" smtClean="0"/>
          </a:p>
          <a:p>
            <a:pPr lvl="1"/>
            <a:r>
              <a:rPr lang="en-US" altLang="zh-CN" dirty="0" smtClean="0"/>
              <a:t>The most common usage is to represent the sky in a standard outdoor scene but the box actually surrounds the camera completely, even underneath. This means that you can use a skybox to represent parts of the scene (</a:t>
            </a:r>
            <a:r>
              <a:rPr lang="en-US" altLang="zh-CN" dirty="0" err="1" smtClean="0"/>
              <a:t>eg</a:t>
            </a:r>
            <a:r>
              <a:rPr lang="en-US" altLang="zh-CN" dirty="0" smtClean="0"/>
              <a:t>, rolling plains that stretch beyond the horizon) or the all-round view of a scene in space or underwater.</a:t>
            </a:r>
            <a:endParaRPr lang="en-US" altLang="zh-CN" dirty="0"/>
          </a:p>
          <a:p>
            <a:endParaRPr lang="zh-CN" altLang="en-US" dirty="0"/>
          </a:p>
        </p:txBody>
      </p:sp>
    </p:spTree>
    <p:extLst>
      <p:ext uri="{BB962C8B-B14F-4D97-AF65-F5344CB8AC3E}">
        <p14:creationId xmlns:p14="http://schemas.microsoft.com/office/powerpoint/2010/main" val="15869989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Using more than one camera</a:t>
            </a:r>
            <a:endParaRPr lang="zh-CN" altLang="en-US" dirty="0"/>
          </a:p>
        </p:txBody>
      </p:sp>
      <p:sp>
        <p:nvSpPr>
          <p:cNvPr id="3" name="内容占位符 2"/>
          <p:cNvSpPr>
            <a:spLocks noGrp="1"/>
          </p:cNvSpPr>
          <p:nvPr>
            <p:ph idx="1"/>
          </p:nvPr>
        </p:nvSpPr>
        <p:spPr/>
        <p:txBody>
          <a:bodyPr/>
          <a:lstStyle/>
          <a:p>
            <a:r>
              <a:rPr lang="en-US" altLang="zh-CN" dirty="0"/>
              <a:t>When created, a Unity scene contains just a single camera and this is all you need for most </a:t>
            </a:r>
            <a:r>
              <a:rPr lang="en-US" altLang="zh-CN" dirty="0" smtClean="0"/>
              <a:t>situations</a:t>
            </a:r>
          </a:p>
          <a:p>
            <a:r>
              <a:rPr lang="en-US" altLang="zh-CN" dirty="0" smtClean="0"/>
              <a:t>However</a:t>
            </a:r>
            <a:r>
              <a:rPr lang="en-US" altLang="zh-CN" dirty="0"/>
              <a:t>, you can have as many cameras in a scene as you like and their views can be combined in different </a:t>
            </a:r>
            <a:r>
              <a:rPr lang="en-US" altLang="zh-CN" dirty="0" smtClean="0"/>
              <a:t>ways</a:t>
            </a:r>
            <a:endParaRPr lang="zh-CN" altLang="en-US" dirty="0"/>
          </a:p>
        </p:txBody>
      </p:sp>
    </p:spTree>
    <p:extLst>
      <p:ext uri="{BB962C8B-B14F-4D97-AF65-F5344CB8AC3E}">
        <p14:creationId xmlns:p14="http://schemas.microsoft.com/office/powerpoint/2010/main" val="820302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When the cookie is imported into Unity, select it from the Project view and set the </a:t>
            </a:r>
            <a:r>
              <a:rPr lang="en-US" altLang="zh-CN" i="1" dirty="0"/>
              <a:t>Texture Type</a:t>
            </a:r>
            <a:r>
              <a:rPr lang="en-US" altLang="zh-CN" dirty="0"/>
              <a:t> to </a:t>
            </a:r>
            <a:r>
              <a:rPr lang="en-US" altLang="zh-CN" i="1" dirty="0"/>
              <a:t>Cookie</a:t>
            </a:r>
            <a:r>
              <a:rPr lang="en-US" altLang="zh-CN" dirty="0"/>
              <a:t> in the </a:t>
            </a:r>
            <a:r>
              <a:rPr lang="en-US" altLang="zh-CN" dirty="0" smtClean="0"/>
              <a:t>inspector</a:t>
            </a:r>
          </a:p>
          <a:p>
            <a:r>
              <a:rPr lang="en-US" altLang="zh-CN" dirty="0" smtClean="0"/>
              <a:t>You </a:t>
            </a:r>
            <a:r>
              <a:rPr lang="en-US" altLang="zh-CN" dirty="0"/>
              <a:t>should also enable </a:t>
            </a:r>
            <a:r>
              <a:rPr lang="en-US" altLang="zh-CN" i="1" dirty="0"/>
              <a:t>Alpha From Grayscale</a:t>
            </a:r>
            <a:r>
              <a:rPr lang="en-US" altLang="zh-CN" dirty="0"/>
              <a:t> unless you have already designed the image’s alpha channel yourself. </a:t>
            </a:r>
            <a:endParaRPr lang="zh-CN" altLang="en-US" dirty="0"/>
          </a:p>
        </p:txBody>
      </p:sp>
      <p:pic>
        <p:nvPicPr>
          <p:cNvPr id="7170" name="Picture 2" descr="C:\Program Files\Unity\Editor\Data\Documentation\en\uploads\Main\CookieImportSett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4797152"/>
            <a:ext cx="3838575"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5215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Switching cameras</a:t>
            </a:r>
            <a:endParaRPr lang="zh-CN" altLang="en-US" dirty="0"/>
          </a:p>
        </p:txBody>
      </p:sp>
      <p:sp>
        <p:nvSpPr>
          <p:cNvPr id="3" name="内容占位符 2"/>
          <p:cNvSpPr>
            <a:spLocks noGrp="1"/>
          </p:cNvSpPr>
          <p:nvPr>
            <p:ph idx="1"/>
          </p:nvPr>
        </p:nvSpPr>
        <p:spPr/>
        <p:txBody>
          <a:bodyPr>
            <a:normAutofit/>
          </a:bodyPr>
          <a:lstStyle/>
          <a:p>
            <a:r>
              <a:rPr lang="en-US" altLang="zh-CN" dirty="0"/>
              <a:t>By default, a camera renders its view to cover the whole screen and so only one camera view can be seen at a time (the visible camera is the one that has the highest value for its </a:t>
            </a:r>
            <a:r>
              <a:rPr lang="en-US" altLang="zh-CN" i="1" dirty="0"/>
              <a:t>depth</a:t>
            </a:r>
            <a:r>
              <a:rPr lang="en-US" altLang="zh-CN" dirty="0"/>
              <a:t> property</a:t>
            </a:r>
            <a:r>
              <a:rPr lang="en-US" altLang="zh-CN" dirty="0" smtClean="0"/>
              <a:t>)</a:t>
            </a:r>
          </a:p>
          <a:p>
            <a:r>
              <a:rPr lang="en-US" altLang="zh-CN" dirty="0" smtClean="0"/>
              <a:t>By </a:t>
            </a:r>
            <a:r>
              <a:rPr lang="en-US" altLang="zh-CN" dirty="0"/>
              <a:t>disabling one camera and enabling another from a script, you can “cut” from one camera to another to give different views of a </a:t>
            </a:r>
            <a:r>
              <a:rPr lang="en-US" altLang="zh-CN" dirty="0" smtClean="0"/>
              <a:t>scene</a:t>
            </a:r>
            <a:endParaRPr lang="zh-CN" altLang="en-US" dirty="0"/>
          </a:p>
        </p:txBody>
      </p:sp>
    </p:spTree>
    <p:extLst>
      <p:ext uri="{BB962C8B-B14F-4D97-AF65-F5344CB8AC3E}">
        <p14:creationId xmlns:p14="http://schemas.microsoft.com/office/powerpoint/2010/main" val="2470019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矩形 3"/>
          <p:cNvSpPr/>
          <p:nvPr/>
        </p:nvSpPr>
        <p:spPr>
          <a:xfrm>
            <a:off x="377280" y="1196752"/>
            <a:ext cx="8766720" cy="4801314"/>
          </a:xfrm>
          <a:prstGeom prst="rect">
            <a:avLst/>
          </a:prstGeom>
        </p:spPr>
        <p:txBody>
          <a:bodyPr wrap="square">
            <a:spAutoFit/>
          </a:bodyPr>
          <a:lstStyle/>
          <a:p>
            <a:r>
              <a:rPr lang="en-US" altLang="zh-CN" dirty="0"/>
              <a:t>using </a:t>
            </a:r>
            <a:r>
              <a:rPr lang="en-US" altLang="zh-CN" dirty="0" err="1"/>
              <a:t>UnityEngine</a:t>
            </a:r>
            <a:r>
              <a:rPr lang="en-US" altLang="zh-CN" dirty="0"/>
              <a:t>;</a:t>
            </a:r>
          </a:p>
          <a:p>
            <a:r>
              <a:rPr lang="en-US" altLang="zh-CN" dirty="0"/>
              <a:t>using </a:t>
            </a:r>
            <a:r>
              <a:rPr lang="en-US" altLang="zh-CN" dirty="0" err="1"/>
              <a:t>System.Collections</a:t>
            </a:r>
            <a:r>
              <a:rPr lang="en-US" altLang="zh-CN" dirty="0"/>
              <a:t>;</a:t>
            </a:r>
          </a:p>
          <a:p>
            <a:endParaRPr lang="en-US" altLang="zh-CN" dirty="0"/>
          </a:p>
          <a:p>
            <a:r>
              <a:rPr lang="en-US" altLang="zh-CN" dirty="0"/>
              <a:t>public class </a:t>
            </a:r>
            <a:r>
              <a:rPr lang="en-US" altLang="zh-CN" dirty="0" err="1"/>
              <a:t>ExampleScript</a:t>
            </a:r>
            <a:r>
              <a:rPr lang="en-US" altLang="zh-CN" dirty="0"/>
              <a:t> : </a:t>
            </a:r>
            <a:r>
              <a:rPr lang="en-US" altLang="zh-CN" dirty="0" err="1"/>
              <a:t>MonoBehaviour</a:t>
            </a:r>
            <a:r>
              <a:rPr lang="en-US" altLang="zh-CN" dirty="0"/>
              <a:t> {</a:t>
            </a:r>
          </a:p>
          <a:p>
            <a:r>
              <a:rPr lang="en-US" altLang="zh-CN" dirty="0"/>
              <a:t>    public Camera </a:t>
            </a:r>
            <a:r>
              <a:rPr lang="en-US" altLang="zh-CN" dirty="0" err="1"/>
              <a:t>firstPersonCamera</a:t>
            </a:r>
            <a:r>
              <a:rPr lang="en-US" altLang="zh-CN" dirty="0"/>
              <a:t>;</a:t>
            </a:r>
          </a:p>
          <a:p>
            <a:r>
              <a:rPr lang="en-US" altLang="zh-CN" dirty="0"/>
              <a:t>    public Camera </a:t>
            </a:r>
            <a:r>
              <a:rPr lang="en-US" altLang="zh-CN" dirty="0" err="1"/>
              <a:t>overheadCamera</a:t>
            </a:r>
            <a:r>
              <a:rPr lang="en-US" altLang="zh-CN" dirty="0"/>
              <a:t>;</a:t>
            </a:r>
          </a:p>
          <a:p>
            <a:endParaRPr lang="en-US" altLang="zh-CN" dirty="0"/>
          </a:p>
          <a:p>
            <a:r>
              <a:rPr lang="en-US" altLang="zh-CN" dirty="0"/>
              <a:t>    public void </a:t>
            </a:r>
            <a:r>
              <a:rPr lang="en-US" altLang="zh-CN" dirty="0" err="1"/>
              <a:t>ShowOverheadView</a:t>
            </a:r>
            <a:r>
              <a:rPr lang="en-US" altLang="zh-CN" dirty="0"/>
              <a:t>() {</a:t>
            </a:r>
          </a:p>
          <a:p>
            <a:r>
              <a:rPr lang="en-US" altLang="zh-CN" dirty="0"/>
              <a:t>        </a:t>
            </a:r>
            <a:r>
              <a:rPr lang="en-US" altLang="zh-CN" dirty="0" err="1"/>
              <a:t>firstPersonCamera.enabled</a:t>
            </a:r>
            <a:r>
              <a:rPr lang="en-US" altLang="zh-CN" dirty="0"/>
              <a:t> = false;</a:t>
            </a:r>
          </a:p>
          <a:p>
            <a:r>
              <a:rPr lang="en-US" altLang="zh-CN" dirty="0"/>
              <a:t>        </a:t>
            </a:r>
            <a:r>
              <a:rPr lang="en-US" altLang="zh-CN" dirty="0" err="1"/>
              <a:t>overheadCamera.enabled</a:t>
            </a:r>
            <a:r>
              <a:rPr lang="en-US" altLang="zh-CN" dirty="0"/>
              <a:t> = true;</a:t>
            </a:r>
          </a:p>
          <a:p>
            <a:r>
              <a:rPr lang="en-US" altLang="zh-CN" dirty="0"/>
              <a:t>    }</a:t>
            </a:r>
          </a:p>
          <a:p>
            <a:r>
              <a:rPr lang="en-US" altLang="zh-CN" dirty="0"/>
              <a:t>    </a:t>
            </a:r>
          </a:p>
          <a:p>
            <a:r>
              <a:rPr lang="en-US" altLang="zh-CN" dirty="0"/>
              <a:t>    public void </a:t>
            </a:r>
            <a:r>
              <a:rPr lang="en-US" altLang="zh-CN" dirty="0" err="1"/>
              <a:t>ShowFirstPersonView</a:t>
            </a:r>
            <a:r>
              <a:rPr lang="en-US" altLang="zh-CN" dirty="0"/>
              <a:t>() {</a:t>
            </a:r>
          </a:p>
          <a:p>
            <a:r>
              <a:rPr lang="en-US" altLang="zh-CN" dirty="0"/>
              <a:t>        </a:t>
            </a:r>
            <a:r>
              <a:rPr lang="en-US" altLang="zh-CN" dirty="0" err="1"/>
              <a:t>firstPersonCamera.enabled</a:t>
            </a:r>
            <a:r>
              <a:rPr lang="en-US" altLang="zh-CN" dirty="0"/>
              <a:t> = true;</a:t>
            </a:r>
          </a:p>
          <a:p>
            <a:r>
              <a:rPr lang="en-US" altLang="zh-CN" dirty="0"/>
              <a:t>        </a:t>
            </a:r>
            <a:r>
              <a:rPr lang="en-US" altLang="zh-CN" dirty="0" err="1"/>
              <a:t>overheadCamera.enabled</a:t>
            </a:r>
            <a:r>
              <a:rPr lang="en-US" altLang="zh-CN" dirty="0"/>
              <a:t> = false;</a:t>
            </a:r>
          </a:p>
          <a:p>
            <a:r>
              <a:rPr lang="en-US" altLang="zh-CN" dirty="0"/>
              <a:t>    }</a:t>
            </a:r>
          </a:p>
          <a:p>
            <a:r>
              <a:rPr lang="en-US" altLang="zh-CN" dirty="0"/>
              <a:t>}</a:t>
            </a:r>
          </a:p>
        </p:txBody>
      </p:sp>
    </p:spTree>
    <p:extLst>
      <p:ext uri="{BB962C8B-B14F-4D97-AF65-F5344CB8AC3E}">
        <p14:creationId xmlns:p14="http://schemas.microsoft.com/office/powerpoint/2010/main" val="22072491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Rendering a small camera view inside a larger one</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733880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altLang="zh-CN" dirty="0"/>
              <a:t>The </a:t>
            </a:r>
            <a:r>
              <a:rPr lang="en-US" altLang="zh-CN" i="1" dirty="0"/>
              <a:t>Light Type</a:t>
            </a:r>
            <a:r>
              <a:rPr lang="en-US" altLang="zh-CN" dirty="0"/>
              <a:t> affects the way the cookie is projected by the </a:t>
            </a:r>
            <a:r>
              <a:rPr lang="en-US" altLang="zh-CN" dirty="0" smtClean="0"/>
              <a:t>light</a:t>
            </a:r>
          </a:p>
          <a:p>
            <a:r>
              <a:rPr lang="en-US" altLang="zh-CN" dirty="0" smtClean="0"/>
              <a:t>Since </a:t>
            </a:r>
            <a:r>
              <a:rPr lang="en-US" altLang="zh-CN" dirty="0"/>
              <a:t>a point light projects in all directions, the cookie texture must be in the form of a </a:t>
            </a:r>
            <a:r>
              <a:rPr lang="en-US" altLang="zh-CN" dirty="0" err="1" smtClean="0"/>
              <a:t>Cubemap</a:t>
            </a:r>
            <a:endParaRPr lang="en-US" altLang="zh-CN" dirty="0" smtClean="0"/>
          </a:p>
          <a:p>
            <a:r>
              <a:rPr lang="en-US" altLang="zh-CN" dirty="0" smtClean="0"/>
              <a:t>A </a:t>
            </a:r>
            <a:r>
              <a:rPr lang="en-US" altLang="zh-CN" dirty="0"/>
              <a:t>spot light should use a cookie with the type set to </a:t>
            </a:r>
            <a:r>
              <a:rPr lang="en-US" altLang="zh-CN" i="1" dirty="0"/>
              <a:t>Spotlight</a:t>
            </a:r>
            <a:r>
              <a:rPr lang="en-US" altLang="zh-CN" dirty="0"/>
              <a:t> but a directional light can actually use either the </a:t>
            </a:r>
            <a:r>
              <a:rPr lang="en-US" altLang="zh-CN" i="1" dirty="0"/>
              <a:t>Spotlight</a:t>
            </a:r>
            <a:r>
              <a:rPr lang="en-US" altLang="zh-CN" dirty="0"/>
              <a:t> or </a:t>
            </a:r>
            <a:r>
              <a:rPr lang="en-US" altLang="zh-CN" i="1" dirty="0"/>
              <a:t>Directional</a:t>
            </a:r>
            <a:r>
              <a:rPr lang="en-US" altLang="zh-CN" dirty="0"/>
              <a:t> </a:t>
            </a:r>
            <a:r>
              <a:rPr lang="en-US" altLang="zh-CN" dirty="0" smtClean="0"/>
              <a:t>options</a:t>
            </a:r>
          </a:p>
          <a:p>
            <a:r>
              <a:rPr lang="en-US" altLang="zh-CN" dirty="0" smtClean="0"/>
              <a:t>A </a:t>
            </a:r>
            <a:r>
              <a:rPr lang="en-US" altLang="zh-CN" dirty="0"/>
              <a:t>directional light with a directional cookie will repeat the cookie in a tiled pattern all over the </a:t>
            </a:r>
            <a:r>
              <a:rPr lang="en-US" altLang="zh-CN" dirty="0" smtClean="0"/>
              <a:t>scene</a:t>
            </a:r>
          </a:p>
          <a:p>
            <a:r>
              <a:rPr lang="en-US" altLang="zh-CN" dirty="0" smtClean="0"/>
              <a:t>When </a:t>
            </a:r>
            <a:r>
              <a:rPr lang="en-US" altLang="zh-CN" dirty="0"/>
              <a:t>a spotlight cookie is used, the cookie will appear just once in the direct path of the “beam” of the light; this is the only case where the position of a directional light is important.</a:t>
            </a:r>
            <a:endParaRPr lang="zh-CN" altLang="en-US" dirty="0"/>
          </a:p>
        </p:txBody>
      </p:sp>
    </p:spTree>
    <p:extLst>
      <p:ext uri="{BB962C8B-B14F-4D97-AF65-F5344CB8AC3E}">
        <p14:creationId xmlns:p14="http://schemas.microsoft.com/office/powerpoint/2010/main" val="4134734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Applying a Cookie to a light</a:t>
            </a:r>
            <a:endParaRPr lang="zh-CN" altLang="en-US" dirty="0"/>
          </a:p>
        </p:txBody>
      </p:sp>
      <p:sp>
        <p:nvSpPr>
          <p:cNvPr id="3" name="内容占位符 2"/>
          <p:cNvSpPr>
            <a:spLocks noGrp="1"/>
          </p:cNvSpPr>
          <p:nvPr>
            <p:ph idx="1"/>
          </p:nvPr>
        </p:nvSpPr>
        <p:spPr/>
        <p:txBody>
          <a:bodyPr>
            <a:normAutofit fontScale="92500"/>
          </a:bodyPr>
          <a:lstStyle/>
          <a:p>
            <a:r>
              <a:rPr lang="en-US" altLang="zh-CN" dirty="0"/>
              <a:t>When the texture is imported, drag it to the Light’s </a:t>
            </a:r>
            <a:r>
              <a:rPr lang="en-US" altLang="zh-CN" i="1" dirty="0"/>
              <a:t>Cookie</a:t>
            </a:r>
            <a:r>
              <a:rPr lang="en-US" altLang="zh-CN" dirty="0"/>
              <a:t> property in the inspector to apply it</a:t>
            </a:r>
            <a:r>
              <a:rPr lang="en-US" altLang="zh-CN" dirty="0" smtClean="0"/>
              <a:t>.</a:t>
            </a:r>
          </a:p>
          <a:p>
            <a:r>
              <a:rPr lang="en-US" altLang="zh-CN" dirty="0"/>
              <a:t>The spot light and point light simply scale the cookie according to the size of the cone or </a:t>
            </a:r>
            <a:r>
              <a:rPr lang="en-US" altLang="zh-CN" dirty="0" smtClean="0"/>
              <a:t>sphere</a:t>
            </a:r>
          </a:p>
          <a:p>
            <a:r>
              <a:rPr lang="en-US" altLang="zh-CN" dirty="0" smtClean="0"/>
              <a:t>The </a:t>
            </a:r>
            <a:r>
              <a:rPr lang="en-US" altLang="zh-CN" dirty="0"/>
              <a:t>directional light has an additional option </a:t>
            </a:r>
            <a:r>
              <a:rPr lang="en-US" altLang="zh-CN" i="1" dirty="0"/>
              <a:t>Cookie Size</a:t>
            </a:r>
            <a:r>
              <a:rPr lang="en-US" altLang="zh-CN" dirty="0"/>
              <a:t> that lets you scale the cookie yourself; the scaling works with both </a:t>
            </a:r>
            <a:r>
              <a:rPr lang="en-US" altLang="zh-CN" i="1" dirty="0"/>
              <a:t>Spotlight</a:t>
            </a:r>
            <a:r>
              <a:rPr lang="en-US" altLang="zh-CN" dirty="0"/>
              <a:t> and </a:t>
            </a:r>
            <a:r>
              <a:rPr lang="en-US" altLang="zh-CN" i="1" dirty="0"/>
              <a:t>Directional</a:t>
            </a:r>
            <a:r>
              <a:rPr lang="en-US" altLang="zh-CN" dirty="0"/>
              <a:t> cookie types.</a:t>
            </a:r>
            <a:endParaRPr lang="zh-CN" altLang="en-US" dirty="0"/>
          </a:p>
        </p:txBody>
      </p:sp>
    </p:spTree>
    <p:extLst>
      <p:ext uri="{BB962C8B-B14F-4D97-AF65-F5344CB8AC3E}">
        <p14:creationId xmlns:p14="http://schemas.microsoft.com/office/powerpoint/2010/main" val="4220761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Uses of Cookies</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Cookies are often used to change the shape of a light so it matches a detail “painted” in the </a:t>
            </a:r>
            <a:r>
              <a:rPr lang="en-US" altLang="zh-CN" dirty="0" smtClean="0"/>
              <a:t>scene</a:t>
            </a:r>
          </a:p>
          <a:p>
            <a:r>
              <a:rPr lang="en-US" altLang="zh-CN" dirty="0" smtClean="0"/>
              <a:t>For </a:t>
            </a:r>
            <a:r>
              <a:rPr lang="en-US" altLang="zh-CN" dirty="0"/>
              <a:t>example, a dark tunnel may have </a:t>
            </a:r>
            <a:r>
              <a:rPr lang="en-US" altLang="zh-CN" dirty="0" err="1"/>
              <a:t>striplights</a:t>
            </a:r>
            <a:r>
              <a:rPr lang="en-US" altLang="zh-CN" dirty="0"/>
              <a:t> along the </a:t>
            </a:r>
            <a:r>
              <a:rPr lang="en-US" altLang="zh-CN" dirty="0" smtClean="0"/>
              <a:t>ceiling</a:t>
            </a:r>
          </a:p>
          <a:p>
            <a:r>
              <a:rPr lang="en-US" altLang="zh-CN" dirty="0" smtClean="0"/>
              <a:t>If </a:t>
            </a:r>
            <a:r>
              <a:rPr lang="en-US" altLang="zh-CN" dirty="0"/>
              <a:t>you use standard spot lights for illumination then the beams will have an unexpected round shape but you could use cookies to restrict the lights to a thin </a:t>
            </a:r>
            <a:r>
              <a:rPr lang="en-US" altLang="zh-CN" dirty="0" smtClean="0"/>
              <a:t>rectangle</a:t>
            </a:r>
          </a:p>
          <a:p>
            <a:r>
              <a:rPr lang="en-US" altLang="zh-CN" dirty="0" smtClean="0"/>
              <a:t>A </a:t>
            </a:r>
            <a:r>
              <a:rPr lang="en-US" altLang="zh-CN" dirty="0"/>
              <a:t>monitor screen may cast a green glow onto the face of the character using it but the glow should be restricted to a small box shape.</a:t>
            </a:r>
            <a:endParaRPr lang="zh-CN" altLang="en-US" dirty="0"/>
          </a:p>
        </p:txBody>
      </p:sp>
    </p:spTree>
    <p:extLst>
      <p:ext uri="{BB962C8B-B14F-4D97-AF65-F5344CB8AC3E}">
        <p14:creationId xmlns:p14="http://schemas.microsoft.com/office/powerpoint/2010/main" val="1272292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altLang="zh-CN" dirty="0"/>
              <a:t>Note that a cookie need not be completely black and white but can also incorporate any grayscale </a:t>
            </a:r>
            <a:r>
              <a:rPr lang="en-US" altLang="zh-CN" dirty="0" smtClean="0"/>
              <a:t>level</a:t>
            </a:r>
          </a:p>
          <a:p>
            <a:r>
              <a:rPr lang="en-US" altLang="zh-CN" dirty="0" smtClean="0"/>
              <a:t>This </a:t>
            </a:r>
            <a:r>
              <a:rPr lang="en-US" altLang="zh-CN" dirty="0"/>
              <a:t>can be useful for simulating dust or dirt in the path of the </a:t>
            </a:r>
            <a:r>
              <a:rPr lang="en-US" altLang="zh-CN" dirty="0" smtClean="0"/>
              <a:t>light</a:t>
            </a:r>
          </a:p>
          <a:p>
            <a:r>
              <a:rPr lang="en-US" altLang="zh-CN" dirty="0" smtClean="0"/>
              <a:t>For </a:t>
            </a:r>
            <a:r>
              <a:rPr lang="en-US" altLang="zh-CN" dirty="0"/>
              <a:t>example, if a game scene takes place in a long abandoned house, you could add atmosphere by using “dirty” cookies with noise on the windows and other light </a:t>
            </a:r>
            <a:r>
              <a:rPr lang="en-US" altLang="zh-CN" dirty="0" smtClean="0"/>
              <a:t>sources</a:t>
            </a:r>
          </a:p>
          <a:p>
            <a:r>
              <a:rPr lang="en-US" altLang="zh-CN" dirty="0" smtClean="0"/>
              <a:t>Similarly</a:t>
            </a:r>
            <a:r>
              <a:rPr lang="en-US" altLang="zh-CN" dirty="0"/>
              <a:t>, car headlight glass usually contains ridges that create “caustic” patterns of slightly lighter and darker areas in the beam; another good use for a cookie.</a:t>
            </a:r>
            <a:endParaRPr lang="zh-CN" altLang="en-US" dirty="0"/>
          </a:p>
        </p:txBody>
      </p:sp>
    </p:spTree>
    <p:extLst>
      <p:ext uri="{BB962C8B-B14F-4D97-AF65-F5344CB8AC3E}">
        <p14:creationId xmlns:p14="http://schemas.microsoft.com/office/powerpoint/2010/main" val="4133610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a:t>Shadows</a:t>
            </a:r>
            <a:endParaRPr lang="zh-CN" altLang="en-US" dirty="0"/>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72471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Shadows</a:t>
            </a:r>
            <a:endParaRPr lang="zh-CN" altLang="en-US" dirty="0"/>
          </a:p>
        </p:txBody>
      </p:sp>
      <p:sp>
        <p:nvSpPr>
          <p:cNvPr id="3" name="内容占位符 2"/>
          <p:cNvSpPr>
            <a:spLocks noGrp="1"/>
          </p:cNvSpPr>
          <p:nvPr>
            <p:ph idx="1"/>
          </p:nvPr>
        </p:nvSpPr>
        <p:spPr>
          <a:xfrm>
            <a:off x="467544" y="1019646"/>
            <a:ext cx="8229600" cy="4525963"/>
          </a:xfrm>
        </p:spPr>
        <p:txBody>
          <a:bodyPr/>
          <a:lstStyle/>
          <a:p>
            <a:r>
              <a:rPr lang="en-US" altLang="zh-CN" dirty="0"/>
              <a:t>Unity’s lights can cast Shadows from an object onto other parts of itself or onto other nearby </a:t>
            </a:r>
            <a:r>
              <a:rPr lang="en-US" altLang="zh-CN" dirty="0" smtClean="0"/>
              <a:t>objects</a:t>
            </a:r>
          </a:p>
          <a:p>
            <a:r>
              <a:rPr lang="en-US" altLang="zh-CN" dirty="0" smtClean="0"/>
              <a:t>Shadows </a:t>
            </a:r>
            <a:r>
              <a:rPr lang="en-US" altLang="zh-CN" dirty="0"/>
              <a:t>add a degree of depth and realism to a scene since they bring out the scale and position of objects that can otherwise look “flat”.</a:t>
            </a:r>
            <a:endParaRPr lang="zh-CN" altLang="en-US" dirty="0"/>
          </a:p>
        </p:txBody>
      </p:sp>
      <p:pic>
        <p:nvPicPr>
          <p:cNvPr id="8194" name="Picture 2" descr="Scene with objects casting shado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4149080"/>
            <a:ext cx="430530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863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a:t>Lighting Overview</a:t>
            </a:r>
            <a:endParaRPr lang="zh-CN" altLang="en-US" dirty="0"/>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159006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How Do Shadows Work?</a:t>
            </a:r>
            <a:endParaRPr lang="zh-CN" altLang="en-US" dirty="0"/>
          </a:p>
        </p:txBody>
      </p:sp>
      <p:sp>
        <p:nvSpPr>
          <p:cNvPr id="3" name="内容占位符 2"/>
          <p:cNvSpPr>
            <a:spLocks noGrp="1"/>
          </p:cNvSpPr>
          <p:nvPr>
            <p:ph idx="1"/>
          </p:nvPr>
        </p:nvSpPr>
        <p:spPr/>
        <p:txBody>
          <a:bodyPr/>
          <a:lstStyle/>
          <a:p>
            <a:endParaRPr lang="zh-CN"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196752"/>
            <a:ext cx="5172075" cy="2771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4437112"/>
            <a:ext cx="2200275" cy="237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4340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Enabling Shadows</a:t>
            </a:r>
            <a:endParaRPr lang="zh-CN" altLang="en-US" dirty="0"/>
          </a:p>
        </p:txBody>
      </p:sp>
      <p:sp>
        <p:nvSpPr>
          <p:cNvPr id="3" name="内容占位符 2"/>
          <p:cNvSpPr>
            <a:spLocks noGrp="1"/>
          </p:cNvSpPr>
          <p:nvPr>
            <p:ph idx="1"/>
          </p:nvPr>
        </p:nvSpPr>
        <p:spPr/>
        <p:txBody>
          <a:bodyPr/>
          <a:lstStyle/>
          <a:p>
            <a:endParaRPr lang="zh-CN" alt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413" y="2157413"/>
            <a:ext cx="4067175"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413" y="5229200"/>
            <a:ext cx="3962400"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8184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Shadow Mapping and the Bias Property</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a:t>The shadows for a given light are determined during the final scene </a:t>
            </a:r>
            <a:r>
              <a:rPr lang="en-US" altLang="zh-CN" dirty="0" smtClean="0"/>
              <a:t>rendering</a:t>
            </a:r>
          </a:p>
          <a:p>
            <a:r>
              <a:rPr lang="en-US" altLang="zh-CN" dirty="0" smtClean="0"/>
              <a:t>When </a:t>
            </a:r>
            <a:r>
              <a:rPr lang="en-US" altLang="zh-CN" dirty="0"/>
              <a:t>the scene is rendered to the main view camera, each pixel position in the view is transformed into the coordinate system of the </a:t>
            </a:r>
            <a:r>
              <a:rPr lang="en-US" altLang="zh-CN" dirty="0" smtClean="0"/>
              <a:t>light</a:t>
            </a:r>
          </a:p>
          <a:p>
            <a:r>
              <a:rPr lang="en-US" altLang="zh-CN" dirty="0" smtClean="0"/>
              <a:t>The </a:t>
            </a:r>
            <a:r>
              <a:rPr lang="en-US" altLang="zh-CN" dirty="0"/>
              <a:t>distance of a pixel from the light is then compared to the corresponding pixel in the shadow </a:t>
            </a:r>
            <a:r>
              <a:rPr lang="en-US" altLang="zh-CN" dirty="0" smtClean="0"/>
              <a:t>map</a:t>
            </a:r>
          </a:p>
          <a:p>
            <a:r>
              <a:rPr lang="en-US" altLang="zh-CN" dirty="0" smtClean="0"/>
              <a:t>If </a:t>
            </a:r>
            <a:r>
              <a:rPr lang="en-US" altLang="zh-CN" dirty="0"/>
              <a:t>the pixel is more distant than the shadow map pixel, then it is presumably obscured from the light by another object and it will get no illumination.</a:t>
            </a:r>
            <a:endParaRPr lang="zh-CN" altLang="en-US" dirty="0"/>
          </a:p>
        </p:txBody>
      </p:sp>
    </p:spTree>
    <p:extLst>
      <p:ext uri="{BB962C8B-B14F-4D97-AF65-F5344CB8AC3E}">
        <p14:creationId xmlns:p14="http://schemas.microsoft.com/office/powerpoint/2010/main" val="1920006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en-US" altLang="zh-CN" dirty="0"/>
              <a:t>A surface directly illuminated by a light can sometimes appear to be partly in </a:t>
            </a:r>
            <a:r>
              <a:rPr lang="en-US" altLang="zh-CN" dirty="0" smtClean="0"/>
              <a:t>shadow</a:t>
            </a:r>
          </a:p>
          <a:p>
            <a:r>
              <a:rPr lang="en-US" altLang="zh-CN" dirty="0" smtClean="0"/>
              <a:t>This </a:t>
            </a:r>
            <a:r>
              <a:rPr lang="en-US" altLang="zh-CN" dirty="0"/>
              <a:t>is because pixels that should be exactly at the distance specified in the shadow map will sometimes be deemed farther away (a consequence of using a low resolution image for the shadow map; or using shadow filtering</a:t>
            </a:r>
            <a:r>
              <a:rPr lang="en-US" altLang="zh-CN" dirty="0" smtClean="0"/>
              <a:t>)</a:t>
            </a:r>
          </a:p>
          <a:p>
            <a:r>
              <a:rPr lang="en-US" altLang="zh-CN" dirty="0" smtClean="0"/>
              <a:t>The </a:t>
            </a:r>
            <a:r>
              <a:rPr lang="en-US" altLang="zh-CN" dirty="0"/>
              <a:t>result is arbitrary patterns of pixels in shadow when they should really be lit, giving a visual effect known as “shadow acne”.</a:t>
            </a:r>
            <a:endParaRPr lang="zh-CN" altLang="en-US" dirty="0"/>
          </a:p>
        </p:txBody>
      </p:sp>
    </p:spTree>
    <p:extLst>
      <p:ext uri="{BB962C8B-B14F-4D97-AF65-F5344CB8AC3E}">
        <p14:creationId xmlns:p14="http://schemas.microsoft.com/office/powerpoint/2010/main" val="2920056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1266" name="Picture 2" descr="Shadow acne in the form of false self-shadowing artifa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1412776"/>
            <a:ext cx="3990975"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29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altLang="zh-CN" dirty="0"/>
              <a:t>To prevent shadow acne, a bias value can be added to the distance in the shadow map to ensure that pixels on the borderline will definitely pass the comparison as they should; or while rendering into the shadow map, objects can be inset a bit along their </a:t>
            </a:r>
            <a:r>
              <a:rPr lang="en-US" altLang="zh-CN" dirty="0" err="1" smtClean="0"/>
              <a:t>normals</a:t>
            </a:r>
            <a:endParaRPr lang="en-US" altLang="zh-CN" dirty="0" smtClean="0"/>
          </a:p>
          <a:p>
            <a:r>
              <a:rPr lang="en-US" altLang="zh-CN" dirty="0" smtClean="0"/>
              <a:t>These </a:t>
            </a:r>
            <a:r>
              <a:rPr lang="en-US" altLang="zh-CN" dirty="0"/>
              <a:t>values are set by the </a:t>
            </a:r>
            <a:r>
              <a:rPr lang="en-US" altLang="zh-CN" i="1" dirty="0"/>
              <a:t>Bias</a:t>
            </a:r>
            <a:r>
              <a:rPr lang="en-US" altLang="zh-CN" dirty="0"/>
              <a:t> and </a:t>
            </a:r>
            <a:r>
              <a:rPr lang="en-US" altLang="zh-CN" i="1" dirty="0"/>
              <a:t>Normal Bias</a:t>
            </a:r>
            <a:r>
              <a:rPr lang="en-US" altLang="zh-CN" dirty="0"/>
              <a:t> properties in the </a:t>
            </a:r>
            <a:r>
              <a:rPr lang="en-US" altLang="zh-CN" dirty="0">
                <a:hlinkClick r:id="rId2"/>
              </a:rPr>
              <a:t>light’s inspector</a:t>
            </a:r>
            <a:r>
              <a:rPr lang="en-US" altLang="zh-CN" dirty="0"/>
              <a:t> when it has shadows enabled.</a:t>
            </a:r>
          </a:p>
          <a:p>
            <a:r>
              <a:rPr lang="en-US" altLang="zh-CN" dirty="0"/>
              <a:t>Do not set the Bias value too high though, however, since areas of a shadow near to the object casting it can then sometimes be falsely </a:t>
            </a:r>
            <a:r>
              <a:rPr lang="en-US" altLang="zh-CN" dirty="0" smtClean="0"/>
              <a:t>illuminated</a:t>
            </a:r>
          </a:p>
          <a:p>
            <a:r>
              <a:rPr lang="en-US" altLang="zh-CN" dirty="0" smtClean="0"/>
              <a:t>This </a:t>
            </a:r>
            <a:r>
              <a:rPr lang="en-US" altLang="zh-CN" dirty="0"/>
              <a:t>effect is known as “Peter Panning” (i.e. the disconnected shadow makes the object look as if it is flying above the ground, like Peter Pan).</a:t>
            </a:r>
          </a:p>
          <a:p>
            <a:endParaRPr lang="zh-CN" altLang="en-US" dirty="0"/>
          </a:p>
        </p:txBody>
      </p:sp>
    </p:spTree>
    <p:extLst>
      <p:ext uri="{BB962C8B-B14F-4D97-AF65-F5344CB8AC3E}">
        <p14:creationId xmlns:p14="http://schemas.microsoft.com/office/powerpoint/2010/main" val="1440681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2290" name="Picture 2" descr="Too high a Bias value makes the shadow appear disconnected from the ob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1844824"/>
            <a:ext cx="3990975"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440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Likewise, setting the Normal Bias value too high will make the shadow appear too narrow for the object:</a:t>
            </a:r>
            <a:endParaRPr lang="zh-CN" altLang="en-US" dirty="0"/>
          </a:p>
        </p:txBody>
      </p:sp>
      <p:pic>
        <p:nvPicPr>
          <p:cNvPr id="13314" name="Picture 2" descr="Too high a Normal Bias value makes the shadow shape too narr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3068960"/>
            <a:ext cx="3990975"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42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Directional Light Shadows</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A directional light typically simulates sunlight and a single light can illuminate the whole of a </a:t>
            </a:r>
            <a:r>
              <a:rPr lang="en-US" altLang="zh-CN" dirty="0" smtClean="0"/>
              <a:t>scene</a:t>
            </a:r>
          </a:p>
          <a:p>
            <a:r>
              <a:rPr lang="en-US" altLang="zh-CN" dirty="0" smtClean="0"/>
              <a:t>This </a:t>
            </a:r>
            <a:r>
              <a:rPr lang="en-US" altLang="zh-CN" dirty="0"/>
              <a:t>means that the shadow map will often cover a large portion of the scene at once and this makes the shadows susceptible to a problem called “perspective aliasing</a:t>
            </a:r>
            <a:r>
              <a:rPr lang="en-US" altLang="zh-CN" dirty="0" smtClean="0"/>
              <a:t>”</a:t>
            </a:r>
          </a:p>
          <a:p>
            <a:r>
              <a:rPr lang="en-US" altLang="zh-CN" dirty="0" smtClean="0"/>
              <a:t>Simply </a:t>
            </a:r>
            <a:r>
              <a:rPr lang="en-US" altLang="zh-CN" dirty="0"/>
              <a:t>put, perspective aliasing means that shadow map pixels seen close to the camera look enlarged and “chunky” compared to those farther away.</a:t>
            </a:r>
            <a:endParaRPr lang="zh-CN" altLang="en-US" dirty="0"/>
          </a:p>
        </p:txBody>
      </p:sp>
    </p:spTree>
    <p:extLst>
      <p:ext uri="{BB962C8B-B14F-4D97-AF65-F5344CB8AC3E}">
        <p14:creationId xmlns:p14="http://schemas.microsoft.com/office/powerpoint/2010/main" val="2352196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375" y="1800225"/>
            <a:ext cx="4667250" cy="325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2140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In order to calculate the shading of a 3D object, Unity needs to know the intensity, direction and color of the light that falls on it.</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3140968"/>
            <a:ext cx="3848100" cy="298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1921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Perspective aliasing is less noticeable when you are using soft shadows and a high resolution for the shadow </a:t>
            </a:r>
            <a:r>
              <a:rPr lang="en-US" altLang="zh-CN" dirty="0" smtClean="0"/>
              <a:t>map</a:t>
            </a:r>
          </a:p>
          <a:p>
            <a:r>
              <a:rPr lang="en-US" altLang="zh-CN" dirty="0" smtClean="0"/>
              <a:t>However</a:t>
            </a:r>
            <a:r>
              <a:rPr lang="en-US" altLang="zh-CN" dirty="0"/>
              <a:t>, using these features will increase demands on the graphics hardware and so framerate might suffer.</a:t>
            </a:r>
            <a:endParaRPr lang="zh-CN" altLang="en-US" dirty="0"/>
          </a:p>
        </p:txBody>
      </p:sp>
    </p:spTree>
    <p:extLst>
      <p:ext uri="{BB962C8B-B14F-4D97-AF65-F5344CB8AC3E}">
        <p14:creationId xmlns:p14="http://schemas.microsoft.com/office/powerpoint/2010/main" val="223525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Shadow Cascades</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The reason perspective aliasing occurs is that different areas of the shadow map are scaled disproportionately by the camera’s </a:t>
            </a:r>
            <a:r>
              <a:rPr lang="en-US" altLang="zh-CN" dirty="0" smtClean="0"/>
              <a:t>perspective</a:t>
            </a:r>
          </a:p>
          <a:p>
            <a:r>
              <a:rPr lang="en-US" altLang="zh-CN" dirty="0" smtClean="0"/>
              <a:t>The </a:t>
            </a:r>
            <a:r>
              <a:rPr lang="en-US" altLang="zh-CN" dirty="0"/>
              <a:t>shadow map from a light needs to cover only the part of the scene visible to the camera, which is defined by the camera’s </a:t>
            </a:r>
            <a:r>
              <a:rPr lang="en-US" altLang="zh-CN" dirty="0">
                <a:hlinkClick r:id="rId2"/>
              </a:rPr>
              <a:t>view </a:t>
            </a:r>
            <a:r>
              <a:rPr lang="en-US" altLang="zh-CN" dirty="0" smtClean="0">
                <a:hlinkClick r:id="rId2"/>
              </a:rPr>
              <a:t>frustum</a:t>
            </a:r>
            <a:endParaRPr lang="en-US" altLang="zh-CN" dirty="0" smtClean="0"/>
          </a:p>
          <a:p>
            <a:r>
              <a:rPr lang="en-US" altLang="zh-CN" dirty="0" smtClean="0"/>
              <a:t>If </a:t>
            </a:r>
            <a:r>
              <a:rPr lang="en-US" altLang="zh-CN" dirty="0"/>
              <a:t>you imagine a simple case where the directional light comes directly from above, you can see the relationship between the frustum and the shadow map.</a:t>
            </a:r>
            <a:endParaRPr lang="zh-CN" altLang="en-US" dirty="0"/>
          </a:p>
        </p:txBody>
      </p:sp>
    </p:spTree>
    <p:extLst>
      <p:ext uri="{BB962C8B-B14F-4D97-AF65-F5344CB8AC3E}">
        <p14:creationId xmlns:p14="http://schemas.microsoft.com/office/powerpoint/2010/main" val="3077754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538" y="2176463"/>
            <a:ext cx="5876925" cy="25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1649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738" y="2185988"/>
            <a:ext cx="2676525"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3234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These staged reductions in shadow map size are known as </a:t>
            </a:r>
            <a:r>
              <a:rPr lang="en-US" altLang="zh-CN" b="1" dirty="0"/>
              <a:t>cascaded shadow maps</a:t>
            </a:r>
            <a:r>
              <a:rPr lang="en-US" altLang="zh-CN" dirty="0"/>
              <a:t> (sometimes called “Parallel Split Shadow Maps”). From the </a:t>
            </a:r>
            <a:r>
              <a:rPr lang="en-US" altLang="zh-CN" dirty="0">
                <a:hlinkClick r:id="rId3"/>
              </a:rPr>
              <a:t>Quality Settings</a:t>
            </a:r>
            <a:r>
              <a:rPr lang="en-US" altLang="zh-CN" dirty="0"/>
              <a:t>, you can set zero, two or four cascades for a given quality level.</a:t>
            </a:r>
            <a:endParaRPr lang="zh-CN" altLang="en-US"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4869160"/>
            <a:ext cx="3762375"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5575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Shadow Distance</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a:t>Shadows from objects tend to become less noticeable the farther the objects are from the camera; they appear smaller onscreen and also, distant objects are usually not the focus of </a:t>
            </a:r>
            <a:r>
              <a:rPr lang="en-US" altLang="zh-CN" dirty="0" smtClean="0"/>
              <a:t>attention</a:t>
            </a:r>
          </a:p>
          <a:p>
            <a:r>
              <a:rPr lang="en-US" altLang="zh-CN" dirty="0" smtClean="0"/>
              <a:t>Unity </a:t>
            </a:r>
            <a:r>
              <a:rPr lang="en-US" altLang="zh-CN" dirty="0"/>
              <a:t>lets you take advantage of this effect by providing a </a:t>
            </a:r>
            <a:r>
              <a:rPr lang="en-US" altLang="zh-CN" i="1" dirty="0"/>
              <a:t>Shadow Distance</a:t>
            </a:r>
            <a:r>
              <a:rPr lang="en-US" altLang="zh-CN" dirty="0"/>
              <a:t> property in the </a:t>
            </a:r>
            <a:r>
              <a:rPr lang="en-US" altLang="zh-CN" dirty="0">
                <a:hlinkClick r:id="rId3"/>
              </a:rPr>
              <a:t>Quality </a:t>
            </a:r>
            <a:r>
              <a:rPr lang="en-US" altLang="zh-CN" dirty="0" smtClean="0">
                <a:hlinkClick r:id="rId3"/>
              </a:rPr>
              <a:t>Settings</a:t>
            </a:r>
            <a:endParaRPr lang="en-US" altLang="zh-CN" dirty="0" smtClean="0"/>
          </a:p>
          <a:p>
            <a:r>
              <a:rPr lang="en-US" altLang="zh-CN" dirty="0" smtClean="0"/>
              <a:t>Objects </a:t>
            </a:r>
            <a:r>
              <a:rPr lang="en-US" altLang="zh-CN" dirty="0"/>
              <a:t>beyond this distance (from the camera) cast no shadows at all, while the shadows from objects approaching this distance gradually fade out</a:t>
            </a:r>
            <a:r>
              <a:rPr lang="en-US" altLang="zh-CN" dirty="0" smtClean="0"/>
              <a:t>.</a:t>
            </a:r>
            <a:endParaRPr lang="zh-CN" altLang="en-US" dirty="0"/>
          </a:p>
        </p:txBody>
      </p:sp>
    </p:spTree>
    <p:extLst>
      <p:ext uri="{BB962C8B-B14F-4D97-AF65-F5344CB8AC3E}">
        <p14:creationId xmlns:p14="http://schemas.microsoft.com/office/powerpoint/2010/main" val="1192451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en-US" altLang="zh-CN" dirty="0" smtClean="0"/>
              <a:t>Setting </a:t>
            </a:r>
            <a:r>
              <a:rPr lang="en-US" altLang="zh-CN" dirty="0"/>
              <a:t>the shadow distance as low as possible will help improve rendering performance since distant objects will not need to be rendered into the shadow map at </a:t>
            </a:r>
            <a:r>
              <a:rPr lang="en-US" altLang="zh-CN" dirty="0" smtClean="0"/>
              <a:t>all</a:t>
            </a:r>
          </a:p>
          <a:p>
            <a:r>
              <a:rPr lang="en-US" altLang="zh-CN" dirty="0" smtClean="0"/>
              <a:t>Additionally</a:t>
            </a:r>
            <a:r>
              <a:rPr lang="en-US" altLang="zh-CN" dirty="0"/>
              <a:t>, the scene will often actually look better with distant shadows </a:t>
            </a:r>
            <a:r>
              <a:rPr lang="en-US" altLang="zh-CN" dirty="0" smtClean="0"/>
              <a:t>removed</a:t>
            </a:r>
          </a:p>
          <a:p>
            <a:r>
              <a:rPr lang="en-US" altLang="zh-CN" dirty="0" smtClean="0"/>
              <a:t>Getting </a:t>
            </a:r>
            <a:r>
              <a:rPr lang="en-US" altLang="zh-CN" dirty="0"/>
              <a:t>the shadow distance right is especially important for performance on mobile platforms since they don’t support shadow cascades.</a:t>
            </a:r>
          </a:p>
          <a:p>
            <a:endParaRPr lang="zh-CN" altLang="en-US" dirty="0"/>
          </a:p>
        </p:txBody>
      </p:sp>
    </p:spTree>
    <p:extLst>
      <p:ext uri="{BB962C8B-B14F-4D97-AF65-F5344CB8AC3E}">
        <p14:creationId xmlns:p14="http://schemas.microsoft.com/office/powerpoint/2010/main" val="738673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err="1"/>
              <a:t>Visualising</a:t>
            </a:r>
            <a:r>
              <a:rPr lang="en-US" altLang="zh-CN" b="1" dirty="0"/>
              <a:t> Shadow Parameter Adjustments</a:t>
            </a:r>
            <a:endParaRPr lang="zh-CN" altLang="en-US" dirty="0"/>
          </a:p>
        </p:txBody>
      </p:sp>
      <p:sp>
        <p:nvSpPr>
          <p:cNvPr id="3" name="内容占位符 2"/>
          <p:cNvSpPr>
            <a:spLocks noGrp="1"/>
          </p:cNvSpPr>
          <p:nvPr>
            <p:ph idx="1"/>
          </p:nvPr>
        </p:nvSpPr>
        <p:spPr/>
        <p:txBody>
          <a:bodyPr/>
          <a:lstStyle/>
          <a:p>
            <a:r>
              <a:rPr lang="en-US" altLang="zh-CN" dirty="0"/>
              <a:t>The Scene view has a </a:t>
            </a:r>
            <a:r>
              <a:rPr lang="en-US" altLang="zh-CN" dirty="0">
                <a:hlinkClick r:id="rId2"/>
              </a:rPr>
              <a:t>draw mode</a:t>
            </a:r>
            <a:r>
              <a:rPr lang="en-US" altLang="zh-CN" dirty="0"/>
              <a:t> called </a:t>
            </a:r>
            <a:r>
              <a:rPr lang="en-US" altLang="zh-CN" i="1" dirty="0"/>
              <a:t>Shadow Cascades</a:t>
            </a:r>
            <a:r>
              <a:rPr lang="en-US" altLang="zh-CN" dirty="0"/>
              <a:t> that uses coloration to show the parts of the scene using the different cascade levels. You can use this to help you get the shadow distance, cascade count and cascade split ratios just right.</a:t>
            </a:r>
            <a:endParaRPr lang="zh-CN" altLang="en-US" dirty="0"/>
          </a:p>
        </p:txBody>
      </p:sp>
    </p:spTree>
    <p:extLst>
      <p:ext uri="{BB962C8B-B14F-4D97-AF65-F5344CB8AC3E}">
        <p14:creationId xmlns:p14="http://schemas.microsoft.com/office/powerpoint/2010/main" val="1558652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764704"/>
            <a:ext cx="8327232" cy="4684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2550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Light Troubleshooting and Performance</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Vertex lighting calculates the illumination only at the vertices of meshes and interpolates the vertex values over the rest of the surface. Some lighting effects are not supported by vertex lighting but it is the cheaper of the two methods in terms of processing overhead. Also, this may be the only method available on older graphics cards. </a:t>
            </a:r>
          </a:p>
          <a:p>
            <a:r>
              <a:rPr lang="en-US" altLang="zh-CN" dirty="0"/>
              <a:t>Pixel lighting is calculated separately at every screen pixel. While slower to render, pixel lighting does allow some effects that are not possible with vertex lighting. Normal-mapping, light cookies and </a:t>
            </a:r>
            <a:r>
              <a:rPr lang="en-US" altLang="zh-CN" dirty="0" err="1"/>
              <a:t>realtime</a:t>
            </a:r>
            <a:r>
              <a:rPr lang="en-US" altLang="zh-CN" dirty="0"/>
              <a:t> shadows are only rendered for pixel lights. Additionally, spotlight shapes and point light highlights look much better when rendered in pixel mode.</a:t>
            </a:r>
          </a:p>
          <a:p>
            <a:endParaRPr lang="zh-CN" altLang="en-US" dirty="0"/>
          </a:p>
        </p:txBody>
      </p:sp>
    </p:spTree>
    <p:extLst>
      <p:ext uri="{BB962C8B-B14F-4D97-AF65-F5344CB8AC3E}">
        <p14:creationId xmlns:p14="http://schemas.microsoft.com/office/powerpoint/2010/main" val="3869082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Point Lights</a:t>
            </a:r>
            <a:endParaRPr lang="zh-CN" altLang="en-US" dirty="0"/>
          </a:p>
        </p:txBody>
      </p:sp>
      <p:sp>
        <p:nvSpPr>
          <p:cNvPr id="3" name="内容占位符 2"/>
          <p:cNvSpPr>
            <a:spLocks noGrp="1"/>
          </p:cNvSpPr>
          <p:nvPr>
            <p:ph idx="1"/>
          </p:nvPr>
        </p:nvSpPr>
        <p:spPr/>
        <p:txBody>
          <a:bodyPr/>
          <a:lstStyle/>
          <a:p>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950" y="1881188"/>
            <a:ext cx="3848100" cy="30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2677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209675"/>
            <a:ext cx="381000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60763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en-US" altLang="zh-CN" dirty="0"/>
              <a:t>Lights have a big impact on rendering speed, so lighting quality must be traded off against </a:t>
            </a:r>
            <a:r>
              <a:rPr lang="en-US" altLang="zh-CN" dirty="0" err="1" smtClean="0"/>
              <a:t>framereate</a:t>
            </a:r>
            <a:endParaRPr lang="en-US" altLang="zh-CN" dirty="0" smtClean="0"/>
          </a:p>
          <a:p>
            <a:r>
              <a:rPr lang="en-US" altLang="zh-CN" dirty="0" smtClean="0"/>
              <a:t>Since </a:t>
            </a:r>
            <a:r>
              <a:rPr lang="en-US" altLang="zh-CN" dirty="0"/>
              <a:t>pixel lights have a much higher rendering overhead than vertex lights, Unity will only render the brightest lights at per-pixel quality and render the rest as vertex </a:t>
            </a:r>
            <a:r>
              <a:rPr lang="en-US" altLang="zh-CN" dirty="0" smtClean="0"/>
              <a:t>lights</a:t>
            </a:r>
          </a:p>
          <a:p>
            <a:r>
              <a:rPr lang="en-US" altLang="zh-CN" dirty="0" smtClean="0"/>
              <a:t>The </a:t>
            </a:r>
            <a:r>
              <a:rPr lang="en-US" altLang="zh-CN" dirty="0"/>
              <a:t>maximum number of pixel lights can be set in the </a:t>
            </a:r>
            <a:r>
              <a:rPr lang="en-US" altLang="zh-CN" dirty="0">
                <a:hlinkClick r:id="rId2"/>
              </a:rPr>
              <a:t>Quality Settings</a:t>
            </a:r>
            <a:r>
              <a:rPr lang="en-US" altLang="zh-CN" dirty="0"/>
              <a:t> for </a:t>
            </a:r>
            <a:r>
              <a:rPr lang="en-US" altLang="zh-CN" dirty="0" err="1"/>
              <a:t>webplayer</a:t>
            </a:r>
            <a:r>
              <a:rPr lang="en-US" altLang="zh-CN" dirty="0"/>
              <a:t> and standalone build targets</a:t>
            </a:r>
            <a:endParaRPr lang="zh-CN" altLang="en-US" dirty="0"/>
          </a:p>
        </p:txBody>
      </p:sp>
    </p:spTree>
    <p:extLst>
      <p:ext uri="{BB962C8B-B14F-4D97-AF65-F5344CB8AC3E}">
        <p14:creationId xmlns:p14="http://schemas.microsoft.com/office/powerpoint/2010/main" val="2538690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en-US" altLang="zh-CN" dirty="0"/>
              <a:t>You can </a:t>
            </a:r>
            <a:r>
              <a:rPr lang="en-US" altLang="zh-CN" dirty="0" err="1"/>
              <a:t>favour</a:t>
            </a:r>
            <a:r>
              <a:rPr lang="en-US" altLang="zh-CN" dirty="0"/>
              <a:t> a light to be rendered as a pixel light using its </a:t>
            </a:r>
            <a:r>
              <a:rPr lang="en-US" altLang="zh-CN" i="1" dirty="0"/>
              <a:t>Render Mode</a:t>
            </a:r>
            <a:r>
              <a:rPr lang="en-US" altLang="zh-CN" dirty="0"/>
              <a:t> </a:t>
            </a:r>
            <a:r>
              <a:rPr lang="en-US" altLang="zh-CN" dirty="0" smtClean="0"/>
              <a:t>property</a:t>
            </a:r>
          </a:p>
          <a:p>
            <a:r>
              <a:rPr lang="en-US" altLang="zh-CN" dirty="0" smtClean="0"/>
              <a:t>A </a:t>
            </a:r>
            <a:r>
              <a:rPr lang="en-US" altLang="zh-CN" dirty="0"/>
              <a:t>light with the mode set to </a:t>
            </a:r>
            <a:r>
              <a:rPr lang="en-US" altLang="zh-CN" i="1" dirty="0"/>
              <a:t>Important</a:t>
            </a:r>
            <a:r>
              <a:rPr lang="en-US" altLang="zh-CN" dirty="0"/>
              <a:t> will be given higher priority when deciding whether or not to render it as a pixel </a:t>
            </a:r>
            <a:r>
              <a:rPr lang="en-US" altLang="zh-CN" dirty="0" smtClean="0"/>
              <a:t>light</a:t>
            </a:r>
          </a:p>
          <a:p>
            <a:r>
              <a:rPr lang="en-US" altLang="zh-CN" dirty="0" smtClean="0"/>
              <a:t>With </a:t>
            </a:r>
            <a:r>
              <a:rPr lang="en-US" altLang="zh-CN" dirty="0"/>
              <a:t>the mode set to </a:t>
            </a:r>
            <a:r>
              <a:rPr lang="en-US" altLang="zh-CN" i="1" dirty="0"/>
              <a:t>Auto</a:t>
            </a:r>
            <a:r>
              <a:rPr lang="en-US" altLang="zh-CN" dirty="0"/>
              <a:t> (the default), Unity will classify the light automatically based on how much a given object is affected by the </a:t>
            </a:r>
            <a:r>
              <a:rPr lang="en-US" altLang="zh-CN" dirty="0" smtClean="0"/>
              <a:t>light</a:t>
            </a:r>
          </a:p>
          <a:p>
            <a:r>
              <a:rPr lang="en-US" altLang="zh-CN" dirty="0" smtClean="0"/>
              <a:t>The </a:t>
            </a:r>
            <a:r>
              <a:rPr lang="en-US" altLang="zh-CN" dirty="0"/>
              <a:t>lights that are rendered as pixel lights are determined on an object-by-object basis.</a:t>
            </a:r>
            <a:endParaRPr lang="zh-CN" altLang="en-US" dirty="0"/>
          </a:p>
        </p:txBody>
      </p:sp>
    </p:spTree>
    <p:extLst>
      <p:ext uri="{BB962C8B-B14F-4D97-AF65-F5344CB8AC3E}">
        <p14:creationId xmlns:p14="http://schemas.microsoft.com/office/powerpoint/2010/main" val="3163193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Shadow performance</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err="1"/>
              <a:t>Realtime</a:t>
            </a:r>
            <a:r>
              <a:rPr lang="en-US" altLang="zh-CN" dirty="0"/>
              <a:t> shadows have quite a high rendering overhead, so you should use them </a:t>
            </a:r>
            <a:r>
              <a:rPr lang="en-US" altLang="zh-CN" dirty="0" smtClean="0"/>
              <a:t>sparingly</a:t>
            </a:r>
          </a:p>
          <a:p>
            <a:r>
              <a:rPr lang="en-US" altLang="zh-CN" dirty="0" smtClean="0"/>
              <a:t>Any </a:t>
            </a:r>
            <a:r>
              <a:rPr lang="en-US" altLang="zh-CN" dirty="0"/>
              <a:t>objects that might cast shadows must first be rendered into the shadow map and then that map will be used to render objects that might receive </a:t>
            </a:r>
            <a:r>
              <a:rPr lang="en-US" altLang="zh-CN" dirty="0" smtClean="0"/>
              <a:t>shadows</a:t>
            </a:r>
          </a:p>
          <a:p>
            <a:r>
              <a:rPr lang="en-US" altLang="zh-CN" dirty="0" smtClean="0"/>
              <a:t>Enabling </a:t>
            </a:r>
            <a:r>
              <a:rPr lang="en-US" altLang="zh-CN" dirty="0"/>
              <a:t>shadows has an even bigger impact on performance than the pixel/vertex trade-off mentioned above.</a:t>
            </a:r>
            <a:endParaRPr lang="zh-CN" altLang="en-US" dirty="0"/>
          </a:p>
        </p:txBody>
      </p:sp>
    </p:spTree>
    <p:extLst>
      <p:ext uri="{BB962C8B-B14F-4D97-AF65-F5344CB8AC3E}">
        <p14:creationId xmlns:p14="http://schemas.microsoft.com/office/powerpoint/2010/main" val="3181288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Soft shadows have a greater rendering overhead than hard shadows but this only affects the GPU and does not cause much extra CPU work</a:t>
            </a:r>
            <a:r>
              <a:rPr lang="en-US" altLang="zh-CN" dirty="0" smtClean="0"/>
              <a:t>.</a:t>
            </a:r>
          </a:p>
          <a:p>
            <a:endParaRPr lang="zh-CN" altLang="en-US" dirty="0"/>
          </a:p>
        </p:txBody>
      </p:sp>
    </p:spTree>
    <p:extLst>
      <p:ext uri="{BB962C8B-B14F-4D97-AF65-F5344CB8AC3E}">
        <p14:creationId xmlns:p14="http://schemas.microsoft.com/office/powerpoint/2010/main" val="288058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How the Size of a Shadow Map is Calculated</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The first step in calculating the size of the map is to determine the area of the screen view that the light can </a:t>
            </a:r>
            <a:r>
              <a:rPr lang="en-US" altLang="zh-CN" dirty="0" smtClean="0"/>
              <a:t>illuminate</a:t>
            </a:r>
          </a:p>
          <a:p>
            <a:r>
              <a:rPr lang="en-US" altLang="zh-CN" dirty="0" smtClean="0"/>
              <a:t>For </a:t>
            </a:r>
            <a:r>
              <a:rPr lang="en-US" altLang="zh-CN" dirty="0"/>
              <a:t>directional lights, the whole screen can be illuminated but for spot lights and point lights, the area is the onscreen projection of the shape of the light’s extent (a sphere for point lights or a cone for spot lights</a:t>
            </a:r>
            <a:r>
              <a:rPr lang="en-US" altLang="zh-CN" dirty="0" smtClean="0"/>
              <a:t>)</a:t>
            </a:r>
          </a:p>
          <a:p>
            <a:r>
              <a:rPr lang="en-US" altLang="zh-CN" dirty="0" smtClean="0"/>
              <a:t>The </a:t>
            </a:r>
            <a:r>
              <a:rPr lang="en-US" altLang="zh-CN" dirty="0"/>
              <a:t>projected shape has a certain width and height in pixels on the screen; the larger of those two values is then taken as the light’s “pixel size”.</a:t>
            </a:r>
            <a:endParaRPr lang="zh-CN" altLang="en-US" dirty="0"/>
          </a:p>
        </p:txBody>
      </p:sp>
    </p:spTree>
    <p:extLst>
      <p:ext uri="{BB962C8B-B14F-4D97-AF65-F5344CB8AC3E}">
        <p14:creationId xmlns:p14="http://schemas.microsoft.com/office/powerpoint/2010/main" val="884887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altLang="zh-CN" dirty="0"/>
              <a:t>When the shadow map resolution is set to </a:t>
            </a:r>
            <a:r>
              <a:rPr lang="en-US" altLang="zh-CN" i="1" dirty="0"/>
              <a:t>High</a:t>
            </a:r>
            <a:r>
              <a:rPr lang="en-US" altLang="zh-CN" dirty="0"/>
              <a:t> (from the </a:t>
            </a:r>
            <a:r>
              <a:rPr lang="en-US" altLang="zh-CN" dirty="0">
                <a:hlinkClick r:id="rId2"/>
              </a:rPr>
              <a:t>Quality Settings</a:t>
            </a:r>
            <a:r>
              <a:rPr lang="en-US" altLang="zh-CN" dirty="0"/>
              <a:t>) the shadow map’s size is calculated as follows:</a:t>
            </a:r>
          </a:p>
          <a:p>
            <a:pPr lvl="1"/>
            <a:r>
              <a:rPr lang="en-US" altLang="zh-CN" b="1" dirty="0"/>
              <a:t>Directional lights</a:t>
            </a:r>
            <a:r>
              <a:rPr lang="en-US" altLang="zh-CN" dirty="0"/>
              <a:t>: </a:t>
            </a:r>
            <a:r>
              <a:rPr lang="en-US" altLang="zh-CN" dirty="0" err="1">
                <a:hlinkClick r:id="rId3"/>
              </a:rPr>
              <a:t>NextPowerOfTwo</a:t>
            </a:r>
            <a:r>
              <a:rPr lang="en-US" altLang="zh-CN" dirty="0"/>
              <a:t>(</a:t>
            </a:r>
            <a:r>
              <a:rPr lang="en-US" altLang="zh-CN" dirty="0" err="1"/>
              <a:t>pixelSize</a:t>
            </a:r>
            <a:r>
              <a:rPr lang="en-US" altLang="zh-CN" dirty="0"/>
              <a:t> * 1.9), up to a maximum of 2048.</a:t>
            </a:r>
          </a:p>
          <a:p>
            <a:pPr lvl="1"/>
            <a:r>
              <a:rPr lang="en-US" altLang="zh-CN" b="1" dirty="0"/>
              <a:t>Spot lights</a:t>
            </a:r>
            <a:r>
              <a:rPr lang="en-US" altLang="zh-CN" dirty="0"/>
              <a:t>: </a:t>
            </a:r>
            <a:r>
              <a:rPr lang="en-US" altLang="zh-CN" dirty="0" err="1">
                <a:hlinkClick r:id="rId3"/>
              </a:rPr>
              <a:t>NextPowerOfTwo</a:t>
            </a:r>
            <a:r>
              <a:rPr lang="en-US" altLang="zh-CN" dirty="0"/>
              <a:t>(</a:t>
            </a:r>
            <a:r>
              <a:rPr lang="en-US" altLang="zh-CN" dirty="0" err="1"/>
              <a:t>pixelSize</a:t>
            </a:r>
            <a:r>
              <a:rPr lang="en-US" altLang="zh-CN" dirty="0"/>
              <a:t>), up to a maximum of 1024.</a:t>
            </a:r>
          </a:p>
          <a:p>
            <a:pPr lvl="1"/>
            <a:r>
              <a:rPr lang="en-US" altLang="zh-CN" b="1" dirty="0"/>
              <a:t>Point lights</a:t>
            </a:r>
            <a:r>
              <a:rPr lang="en-US" altLang="zh-CN" dirty="0"/>
              <a:t>: </a:t>
            </a:r>
            <a:r>
              <a:rPr lang="en-US" altLang="zh-CN" dirty="0" err="1">
                <a:hlinkClick r:id="rId3"/>
              </a:rPr>
              <a:t>NextPowerOfTwo</a:t>
            </a:r>
            <a:r>
              <a:rPr lang="en-US" altLang="zh-CN" dirty="0"/>
              <a:t>(</a:t>
            </a:r>
            <a:r>
              <a:rPr lang="en-US" altLang="zh-CN" dirty="0" err="1"/>
              <a:t>pixelSize</a:t>
            </a:r>
            <a:r>
              <a:rPr lang="en-US" altLang="zh-CN" dirty="0"/>
              <a:t> * 0.5), up to a maximum of 512.</a:t>
            </a:r>
          </a:p>
          <a:p>
            <a:endParaRPr lang="zh-CN" altLang="en-US" dirty="0"/>
          </a:p>
        </p:txBody>
      </p:sp>
    </p:spTree>
    <p:extLst>
      <p:ext uri="{BB962C8B-B14F-4D97-AF65-F5344CB8AC3E}">
        <p14:creationId xmlns:p14="http://schemas.microsoft.com/office/powerpoint/2010/main" val="977125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altLang="zh-CN" dirty="0"/>
              <a:t>If the graphics card has 512MB or more video memory, the upper shadow map limits are increased to 4096 for directional lights, 2048 for spot lights and 1024 for point lights.</a:t>
            </a:r>
          </a:p>
          <a:p>
            <a:r>
              <a:rPr lang="en-US" altLang="zh-CN" dirty="0"/>
              <a:t>At </a:t>
            </a:r>
            <a:r>
              <a:rPr lang="en-US" altLang="zh-CN" i="1" dirty="0"/>
              <a:t>Medium</a:t>
            </a:r>
            <a:r>
              <a:rPr lang="en-US" altLang="zh-CN" dirty="0"/>
              <a:t> shadow resolution, the shadow map size is half the value for </a:t>
            </a:r>
            <a:r>
              <a:rPr lang="en-US" altLang="zh-CN" i="1" dirty="0"/>
              <a:t>High</a:t>
            </a:r>
            <a:r>
              <a:rPr lang="en-US" altLang="zh-CN" dirty="0"/>
              <a:t> resolution and for </a:t>
            </a:r>
            <a:r>
              <a:rPr lang="en-US" altLang="zh-CN" i="1" dirty="0"/>
              <a:t>Low</a:t>
            </a:r>
            <a:r>
              <a:rPr lang="en-US" altLang="zh-CN" dirty="0"/>
              <a:t>, it is a quarter of the size.</a:t>
            </a:r>
          </a:p>
          <a:p>
            <a:r>
              <a:rPr lang="en-US" altLang="zh-CN" dirty="0"/>
              <a:t>Point lights have a lower limit on size than the other types is because they use </a:t>
            </a:r>
            <a:r>
              <a:rPr lang="en-US" altLang="zh-CN" dirty="0" err="1"/>
              <a:t>cubemaps</a:t>
            </a:r>
            <a:r>
              <a:rPr lang="en-US" altLang="zh-CN" dirty="0"/>
              <a:t> for shadows. That means that six </a:t>
            </a:r>
            <a:r>
              <a:rPr lang="en-US" altLang="zh-CN" dirty="0" err="1"/>
              <a:t>cubemap</a:t>
            </a:r>
            <a:r>
              <a:rPr lang="en-US" altLang="zh-CN" dirty="0"/>
              <a:t> faces at this resolution must be kept in video memory at once. They are also quite expensive to render, as potential shadow casters might need to be rendered into all six </a:t>
            </a:r>
            <a:r>
              <a:rPr lang="en-US" altLang="zh-CN" dirty="0" err="1"/>
              <a:t>cubemap</a:t>
            </a:r>
            <a:r>
              <a:rPr lang="en-US" altLang="zh-CN" dirty="0"/>
              <a:t> faces. </a:t>
            </a:r>
          </a:p>
          <a:p>
            <a:endParaRPr lang="zh-CN" altLang="en-US" dirty="0"/>
          </a:p>
        </p:txBody>
      </p:sp>
    </p:spTree>
    <p:extLst>
      <p:ext uri="{BB962C8B-B14F-4D97-AF65-F5344CB8AC3E}">
        <p14:creationId xmlns:p14="http://schemas.microsoft.com/office/powerpoint/2010/main" val="3515350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Limited Memory Conditions</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If your game is running very low on video memory then it will automatically reduce the resolution of shadow maps below the usual value.</a:t>
            </a:r>
          </a:p>
          <a:p>
            <a:r>
              <a:rPr lang="en-US" altLang="zh-CN" dirty="0"/>
              <a:t>Generally, the screen data (</a:t>
            </a:r>
            <a:r>
              <a:rPr lang="en-US" altLang="zh-CN" dirty="0" err="1"/>
              <a:t>backbuffer</a:t>
            </a:r>
            <a:r>
              <a:rPr lang="en-US" altLang="zh-CN" dirty="0"/>
              <a:t>, </a:t>
            </a:r>
            <a:r>
              <a:rPr lang="en-US" altLang="zh-CN" dirty="0" err="1"/>
              <a:t>frontbuffer</a:t>
            </a:r>
            <a:r>
              <a:rPr lang="en-US" altLang="zh-CN" dirty="0"/>
              <a:t>, depth buffer) and data for render textures </a:t>
            </a:r>
            <a:r>
              <a:rPr lang="en-US" altLang="zh-CN" i="1" dirty="0"/>
              <a:t>must</a:t>
            </a:r>
            <a:r>
              <a:rPr lang="en-US" altLang="zh-CN" dirty="0"/>
              <a:t> be held in video </a:t>
            </a:r>
            <a:r>
              <a:rPr lang="en-US" altLang="zh-CN" dirty="0" smtClean="0"/>
              <a:t>memory</a:t>
            </a:r>
          </a:p>
          <a:p>
            <a:r>
              <a:rPr lang="en-US" altLang="zh-CN" dirty="0" smtClean="0"/>
              <a:t>The </a:t>
            </a:r>
            <a:r>
              <a:rPr lang="en-US" altLang="zh-CN" dirty="0"/>
              <a:t>memory needed to store the screen and render texture data will be subtracted from the total available; </a:t>
            </a:r>
            <a:r>
              <a:rPr lang="en-US" altLang="zh-CN" i="1" dirty="0"/>
              <a:t>one third</a:t>
            </a:r>
            <a:r>
              <a:rPr lang="en-US" altLang="zh-CN" dirty="0"/>
              <a:t> of the remaining video memory will then be reserved for use by shadow </a:t>
            </a:r>
            <a:r>
              <a:rPr lang="en-US" altLang="zh-CN" dirty="0" smtClean="0"/>
              <a:t>maps</a:t>
            </a:r>
          </a:p>
          <a:p>
            <a:r>
              <a:rPr lang="en-US" altLang="zh-CN" dirty="0" smtClean="0"/>
              <a:t>The </a:t>
            </a:r>
            <a:r>
              <a:rPr lang="en-US" altLang="zh-CN" dirty="0"/>
              <a:t>resolution of any given shadow map will be reduced as far as necessary to fit into this space (</a:t>
            </a:r>
            <a:r>
              <a:rPr lang="en-US" altLang="zh-CN" dirty="0" err="1"/>
              <a:t>ie</a:t>
            </a:r>
            <a:r>
              <a:rPr lang="en-US" altLang="zh-CN" dirty="0"/>
              <a:t>, the calculations given above are still applied but with the reduced resolution).</a:t>
            </a:r>
          </a:p>
          <a:p>
            <a:endParaRPr lang="zh-CN" altLang="en-US" dirty="0"/>
          </a:p>
        </p:txBody>
      </p:sp>
    </p:spTree>
    <p:extLst>
      <p:ext uri="{BB962C8B-B14F-4D97-AF65-F5344CB8AC3E}">
        <p14:creationId xmlns:p14="http://schemas.microsoft.com/office/powerpoint/2010/main" val="398538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altLang="zh-CN" dirty="0"/>
              <a:t>Assuming all regular textures, vertex data and other graphics objects could be swapped in and out of video memory, the theoretical maximum amount of VRAM that could be used by a shadow map would be given by the formula (</a:t>
            </a:r>
            <a:r>
              <a:rPr lang="en-US" altLang="zh-CN" dirty="0" err="1"/>
              <a:t>TotalVideoMemory</a:t>
            </a:r>
            <a:r>
              <a:rPr lang="en-US" altLang="zh-CN" dirty="0"/>
              <a:t> - </a:t>
            </a:r>
            <a:r>
              <a:rPr lang="en-US" altLang="zh-CN" dirty="0" err="1"/>
              <a:t>ScreenMemory</a:t>
            </a:r>
            <a:r>
              <a:rPr lang="en-US" altLang="zh-CN" dirty="0"/>
              <a:t> - </a:t>
            </a:r>
            <a:r>
              <a:rPr lang="en-US" altLang="zh-CN" dirty="0" err="1"/>
              <a:t>RenderTextureMemory</a:t>
            </a:r>
            <a:r>
              <a:rPr lang="en-US" altLang="zh-CN" dirty="0" smtClean="0"/>
              <a:t>)</a:t>
            </a:r>
          </a:p>
          <a:p>
            <a:r>
              <a:rPr lang="en-US" altLang="zh-CN" dirty="0" smtClean="0"/>
              <a:t>However</a:t>
            </a:r>
            <a:r>
              <a:rPr lang="en-US" altLang="zh-CN" dirty="0"/>
              <a:t>, the amounts of memory taken by screen and render textures can never be determined </a:t>
            </a:r>
            <a:r>
              <a:rPr lang="en-US" altLang="zh-CN" dirty="0" smtClean="0"/>
              <a:t>exactly</a:t>
            </a:r>
          </a:p>
          <a:p>
            <a:r>
              <a:rPr lang="en-US" altLang="zh-CN" dirty="0" smtClean="0"/>
              <a:t>Furthermore</a:t>
            </a:r>
            <a:r>
              <a:rPr lang="en-US" altLang="zh-CN" dirty="0"/>
              <a:t>, some objects should not be swapped; performance would suffer badly if all textures were constantly swapped in and out, for </a:t>
            </a:r>
            <a:r>
              <a:rPr lang="en-US" altLang="zh-CN" dirty="0" smtClean="0"/>
              <a:t>example</a:t>
            </a:r>
          </a:p>
          <a:p>
            <a:r>
              <a:rPr lang="en-US" altLang="zh-CN" dirty="0" smtClean="0"/>
              <a:t>To </a:t>
            </a:r>
            <a:r>
              <a:rPr lang="en-US" altLang="zh-CN" dirty="0"/>
              <a:t>allow for this, Unity does not allow a shadow map to exceed one third of “generally available” video memory, and this compromise is found to work quite well in practice.</a:t>
            </a:r>
            <a:endParaRPr lang="zh-CN" altLang="en-US" dirty="0"/>
          </a:p>
        </p:txBody>
      </p:sp>
    </p:spTree>
    <p:extLst>
      <p:ext uri="{BB962C8B-B14F-4D97-AF65-F5344CB8AC3E}">
        <p14:creationId xmlns:p14="http://schemas.microsoft.com/office/powerpoint/2010/main" val="2580503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Spot Lights</a:t>
            </a:r>
            <a:endParaRPr lang="zh-CN" altLang="en-US" dirty="0"/>
          </a:p>
        </p:txBody>
      </p:sp>
      <p:sp>
        <p:nvSpPr>
          <p:cNvPr id="3" name="内容占位符 2"/>
          <p:cNvSpPr>
            <a:spLocks noGrp="1"/>
          </p:cNvSpPr>
          <p:nvPr>
            <p:ph idx="1"/>
          </p:nvPr>
        </p:nvSpPr>
        <p:spPr/>
        <p:txBody>
          <a:bodyPr/>
          <a:lstStyle/>
          <a:p>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950" y="1881188"/>
            <a:ext cx="3848100" cy="30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00278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Troubleshooting Shadows</a:t>
            </a:r>
            <a:endParaRPr lang="zh-CN" altLang="en-US" dirty="0"/>
          </a:p>
        </p:txBody>
      </p:sp>
      <p:sp>
        <p:nvSpPr>
          <p:cNvPr id="3" name="内容占位符 2"/>
          <p:cNvSpPr>
            <a:spLocks noGrp="1"/>
          </p:cNvSpPr>
          <p:nvPr>
            <p:ph idx="1"/>
          </p:nvPr>
        </p:nvSpPr>
        <p:spPr/>
        <p:txBody>
          <a:bodyPr>
            <a:normAutofit fontScale="47500" lnSpcReduction="20000"/>
          </a:bodyPr>
          <a:lstStyle/>
          <a:p>
            <a:r>
              <a:rPr lang="en-US" altLang="zh-CN" dirty="0"/>
              <a:t>Old graphics hardware may not support shadows. See below for a list of minimal hardware specs that can handle shadows.</a:t>
            </a:r>
          </a:p>
          <a:p>
            <a:r>
              <a:rPr lang="en-US" altLang="zh-CN" dirty="0"/>
              <a:t>Shadows can be disabled in the </a:t>
            </a:r>
            <a:r>
              <a:rPr lang="en-US" altLang="zh-CN" dirty="0">
                <a:hlinkClick r:id="rId2"/>
              </a:rPr>
              <a:t>Quality Settings</a:t>
            </a:r>
            <a:r>
              <a:rPr lang="en-US" altLang="zh-CN" dirty="0"/>
              <a:t>. Make sure that you have the correct quality level enabled and that shadows are switched on for that setting.</a:t>
            </a:r>
          </a:p>
          <a:p>
            <a:r>
              <a:rPr lang="en-US" altLang="zh-CN" dirty="0"/>
              <a:t>All </a:t>
            </a:r>
            <a:r>
              <a:rPr lang="en-US" altLang="zh-CN" dirty="0">
                <a:hlinkClick r:id="rId3"/>
              </a:rPr>
              <a:t>Mesh Renderers</a:t>
            </a:r>
            <a:r>
              <a:rPr lang="en-US" altLang="zh-CN" dirty="0"/>
              <a:t> in the scene must be set up with their </a:t>
            </a:r>
            <a:r>
              <a:rPr lang="en-US" altLang="zh-CN" i="1" dirty="0"/>
              <a:t>Receive Shadows</a:t>
            </a:r>
            <a:r>
              <a:rPr lang="en-US" altLang="zh-CN" dirty="0"/>
              <a:t> and </a:t>
            </a:r>
            <a:r>
              <a:rPr lang="en-US" altLang="zh-CN" i="1" dirty="0"/>
              <a:t>Cast Shadows</a:t>
            </a:r>
            <a:r>
              <a:rPr lang="en-US" altLang="zh-CN" dirty="0"/>
              <a:t> correctly set. Both are enabled by default but check that they haven’t been disabled unintentionally.</a:t>
            </a:r>
          </a:p>
          <a:p>
            <a:r>
              <a:rPr lang="en-US" altLang="zh-CN" dirty="0"/>
              <a:t>Only opaque objects cast and receive shadows so objects using the built-in </a:t>
            </a:r>
            <a:r>
              <a:rPr lang="en-US" altLang="zh-CN" dirty="0">
                <a:hlinkClick r:id="rId4"/>
              </a:rPr>
              <a:t>Transparent</a:t>
            </a:r>
            <a:r>
              <a:rPr lang="en-US" altLang="zh-CN" dirty="0"/>
              <a:t> or Particle </a:t>
            </a:r>
            <a:r>
              <a:rPr lang="en-US" altLang="zh-CN" dirty="0" err="1"/>
              <a:t>shaders</a:t>
            </a:r>
            <a:r>
              <a:rPr lang="en-US" altLang="zh-CN" dirty="0"/>
              <a:t> will neither cast nor receive. Generally, you can use the </a:t>
            </a:r>
            <a:r>
              <a:rPr lang="en-US" altLang="zh-CN" dirty="0">
                <a:hlinkClick r:id="rId5"/>
              </a:rPr>
              <a:t>Transparent Cutout</a:t>
            </a:r>
            <a:r>
              <a:rPr lang="en-US" altLang="zh-CN" dirty="0"/>
              <a:t> </a:t>
            </a:r>
            <a:r>
              <a:rPr lang="en-US" altLang="zh-CN" dirty="0" err="1"/>
              <a:t>shaders</a:t>
            </a:r>
            <a:r>
              <a:rPr lang="en-US" altLang="zh-CN" dirty="0"/>
              <a:t> instead for objects with “gaps” such as fences, vegetation, etc. Custom </a:t>
            </a:r>
            <a:r>
              <a:rPr lang="en-US" altLang="zh-CN" dirty="0" err="1">
                <a:hlinkClick r:id="rId6"/>
              </a:rPr>
              <a:t>Shaders</a:t>
            </a:r>
            <a:r>
              <a:rPr lang="en-US" altLang="zh-CN" dirty="0"/>
              <a:t> must be pixel-lit and use the </a:t>
            </a:r>
            <a:r>
              <a:rPr lang="en-US" altLang="zh-CN" dirty="0">
                <a:hlinkClick r:id="rId7"/>
              </a:rPr>
              <a:t>Geometry render queue</a:t>
            </a:r>
            <a:r>
              <a:rPr lang="en-US" altLang="zh-CN" dirty="0"/>
              <a:t>.</a:t>
            </a:r>
          </a:p>
          <a:p>
            <a:r>
              <a:rPr lang="en-US" altLang="zh-CN" dirty="0"/>
              <a:t>Objects using </a:t>
            </a:r>
            <a:r>
              <a:rPr lang="en-US" altLang="zh-CN" dirty="0" err="1"/>
              <a:t>VertexLit</a:t>
            </a:r>
            <a:r>
              <a:rPr lang="en-US" altLang="zh-CN" dirty="0"/>
              <a:t> </a:t>
            </a:r>
            <a:r>
              <a:rPr lang="en-US" altLang="zh-CN" dirty="0" err="1"/>
              <a:t>shaders</a:t>
            </a:r>
            <a:r>
              <a:rPr lang="en-US" altLang="zh-CN" dirty="0"/>
              <a:t> can’t receive shadows but they </a:t>
            </a:r>
            <a:r>
              <a:rPr lang="en-US" altLang="zh-CN" i="1" dirty="0"/>
              <a:t>can</a:t>
            </a:r>
            <a:r>
              <a:rPr lang="en-US" altLang="zh-CN" dirty="0"/>
              <a:t> cast them.</a:t>
            </a:r>
          </a:p>
          <a:p>
            <a:r>
              <a:rPr lang="en-US" altLang="zh-CN" dirty="0"/>
              <a:t>With the </a:t>
            </a:r>
            <a:r>
              <a:rPr lang="en-US" altLang="zh-CN" dirty="0">
                <a:hlinkClick r:id="rId8"/>
              </a:rPr>
              <a:t>Forward rendering path</a:t>
            </a:r>
            <a:r>
              <a:rPr lang="en-US" altLang="zh-CN" dirty="0"/>
              <a:t>, some </a:t>
            </a:r>
            <a:r>
              <a:rPr lang="en-US" altLang="zh-CN" dirty="0" err="1"/>
              <a:t>shaders</a:t>
            </a:r>
            <a:r>
              <a:rPr lang="en-US" altLang="zh-CN" dirty="0"/>
              <a:t> allow only the brightest directional light to cast shadows (in particular, this happens with Unity’s legacy built-in </a:t>
            </a:r>
            <a:r>
              <a:rPr lang="en-US" altLang="zh-CN" dirty="0" err="1"/>
              <a:t>shaders</a:t>
            </a:r>
            <a:r>
              <a:rPr lang="en-US" altLang="zh-CN" dirty="0"/>
              <a:t> from 4.x versions). If you want to have more than one shadow-casting light then you should use the </a:t>
            </a:r>
            <a:r>
              <a:rPr lang="en-US" altLang="zh-CN" dirty="0">
                <a:hlinkClick r:id="rId9"/>
              </a:rPr>
              <a:t>Deferred Shading</a:t>
            </a:r>
            <a:r>
              <a:rPr lang="en-US" altLang="zh-CN" dirty="0"/>
              <a:t> rendering path instead. You can enabled your own </a:t>
            </a:r>
            <a:r>
              <a:rPr lang="en-US" altLang="zh-CN" dirty="0" err="1"/>
              <a:t>shaders</a:t>
            </a:r>
            <a:r>
              <a:rPr lang="en-US" altLang="zh-CN" dirty="0"/>
              <a:t> to support “full shadows” by using the </a:t>
            </a:r>
            <a:r>
              <a:rPr lang="en-US" altLang="zh-CN" dirty="0" err="1"/>
              <a:t>fullforwardshadows</a:t>
            </a:r>
            <a:r>
              <a:rPr lang="en-US" altLang="zh-CN" dirty="0"/>
              <a:t> </a:t>
            </a:r>
            <a:r>
              <a:rPr lang="en-US" altLang="zh-CN" dirty="0">
                <a:hlinkClick r:id="rId10"/>
              </a:rPr>
              <a:t>surface </a:t>
            </a:r>
            <a:r>
              <a:rPr lang="en-US" altLang="zh-CN" dirty="0" err="1">
                <a:hlinkClick r:id="rId10"/>
              </a:rPr>
              <a:t>shader</a:t>
            </a:r>
            <a:r>
              <a:rPr lang="en-US" altLang="zh-CN" dirty="0"/>
              <a:t> directive.</a:t>
            </a:r>
          </a:p>
          <a:p>
            <a:endParaRPr lang="zh-CN" altLang="en-US" dirty="0"/>
          </a:p>
        </p:txBody>
      </p:sp>
    </p:spTree>
    <p:extLst>
      <p:ext uri="{BB962C8B-B14F-4D97-AF65-F5344CB8AC3E}">
        <p14:creationId xmlns:p14="http://schemas.microsoft.com/office/powerpoint/2010/main" val="30764172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a:t>Global Illumination</a:t>
            </a:r>
            <a:endParaRPr lang="zh-CN" altLang="en-US" dirty="0"/>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438236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Global Illumination</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b="1" dirty="0"/>
              <a:t>Global Illumination</a:t>
            </a:r>
            <a:r>
              <a:rPr lang="en-US" altLang="zh-CN" dirty="0"/>
              <a:t> (GI) is a system that models how light is bounced off of surfaces onto other surfaces (indirect light) rather than being limited to just the light that hits a surface directly from a light source (direct light</a:t>
            </a:r>
            <a:r>
              <a:rPr lang="en-US" altLang="zh-CN" dirty="0" smtClean="0"/>
              <a:t>)</a:t>
            </a:r>
          </a:p>
          <a:p>
            <a:r>
              <a:rPr lang="en-US" altLang="zh-CN" dirty="0" smtClean="0"/>
              <a:t>Modelling </a:t>
            </a:r>
            <a:r>
              <a:rPr lang="en-US" altLang="zh-CN" dirty="0"/>
              <a:t>indirect lighting allows for effects that make the virtual world seem more realistic and connected, since objects affect each other’s </a:t>
            </a:r>
            <a:r>
              <a:rPr lang="en-US" altLang="zh-CN" dirty="0" smtClean="0"/>
              <a:t>appearance</a:t>
            </a:r>
          </a:p>
          <a:p>
            <a:pPr lvl="1"/>
            <a:r>
              <a:rPr lang="en-US" altLang="zh-CN" dirty="0" smtClean="0"/>
              <a:t>One </a:t>
            </a:r>
            <a:r>
              <a:rPr lang="en-US" altLang="zh-CN" dirty="0"/>
              <a:t>classic example is ‘color bleeding’ where, for example, sunlight hitting a red sofa will cause red light to be bounced onto the wall behind </a:t>
            </a:r>
            <a:r>
              <a:rPr lang="en-US" altLang="zh-CN" dirty="0" smtClean="0"/>
              <a:t>it</a:t>
            </a:r>
          </a:p>
          <a:p>
            <a:pPr lvl="1"/>
            <a:r>
              <a:rPr lang="en-US" altLang="zh-CN" dirty="0" smtClean="0"/>
              <a:t>Another </a:t>
            </a:r>
            <a:r>
              <a:rPr lang="en-US" altLang="zh-CN" dirty="0"/>
              <a:t>is when sunlight hits the floor at the opening of a cave and bounces around inside so the inner parts of the cave are illuminated too.</a:t>
            </a:r>
            <a:endParaRPr lang="zh-CN" altLang="en-US" dirty="0"/>
          </a:p>
        </p:txBody>
      </p:sp>
    </p:spTree>
    <p:extLst>
      <p:ext uri="{BB962C8B-B14F-4D97-AF65-F5344CB8AC3E}">
        <p14:creationId xmlns:p14="http://schemas.microsoft.com/office/powerpoint/2010/main" val="177984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GI Concepts</a:t>
            </a:r>
            <a:endParaRPr lang="zh-CN" altLang="en-US" dirty="0"/>
          </a:p>
        </p:txBody>
      </p:sp>
      <p:sp>
        <p:nvSpPr>
          <p:cNvPr id="3" name="内容占位符 2"/>
          <p:cNvSpPr>
            <a:spLocks noGrp="1"/>
          </p:cNvSpPr>
          <p:nvPr>
            <p:ph idx="1"/>
          </p:nvPr>
        </p:nvSpPr>
        <p:spPr/>
        <p:txBody>
          <a:bodyPr>
            <a:normAutofit fontScale="62500" lnSpcReduction="20000"/>
          </a:bodyPr>
          <a:lstStyle/>
          <a:p>
            <a:r>
              <a:rPr lang="en-US" altLang="zh-CN" dirty="0"/>
              <a:t>Traditionally, video games and other </a:t>
            </a:r>
            <a:r>
              <a:rPr lang="en-US" altLang="zh-CN" dirty="0" err="1"/>
              <a:t>realtime</a:t>
            </a:r>
            <a:r>
              <a:rPr lang="en-US" altLang="zh-CN" dirty="0"/>
              <a:t> graphics applications have been limited to direct lighting, while the calculations required for indirect lighting were too slow so they could only be used in non-</a:t>
            </a:r>
            <a:r>
              <a:rPr lang="en-US" altLang="zh-CN" dirty="0" err="1"/>
              <a:t>realtime</a:t>
            </a:r>
            <a:r>
              <a:rPr lang="en-US" altLang="zh-CN" dirty="0"/>
              <a:t> situations such as CG animated </a:t>
            </a:r>
            <a:r>
              <a:rPr lang="en-US" altLang="zh-CN" dirty="0" smtClean="0"/>
              <a:t>films</a:t>
            </a:r>
          </a:p>
          <a:p>
            <a:r>
              <a:rPr lang="en-US" altLang="zh-CN" dirty="0" smtClean="0"/>
              <a:t>A </a:t>
            </a:r>
            <a:r>
              <a:rPr lang="en-US" altLang="zh-CN" dirty="0"/>
              <a:t>way for games to work around this limitation is to calculate indirect light only for objects and surfaces that are known ahead of time to not move around (that are static</a:t>
            </a:r>
            <a:r>
              <a:rPr lang="en-US" altLang="zh-CN" dirty="0" smtClean="0"/>
              <a:t>)</a:t>
            </a:r>
          </a:p>
          <a:p>
            <a:r>
              <a:rPr lang="en-US" altLang="zh-CN" dirty="0" smtClean="0"/>
              <a:t>That </a:t>
            </a:r>
            <a:r>
              <a:rPr lang="en-US" altLang="zh-CN" dirty="0"/>
              <a:t>way the slow computation can be done ahead of time, but since the objects don’t move, the indirect light that is pre-calculated this way will still be correct at </a:t>
            </a:r>
            <a:r>
              <a:rPr lang="en-US" altLang="zh-CN" dirty="0" smtClean="0"/>
              <a:t>runtime</a:t>
            </a:r>
          </a:p>
          <a:p>
            <a:pPr lvl="1"/>
            <a:r>
              <a:rPr lang="en-US" altLang="zh-CN" dirty="0" smtClean="0"/>
              <a:t>Unity </a:t>
            </a:r>
            <a:r>
              <a:rPr lang="en-US" altLang="zh-CN" dirty="0"/>
              <a:t>supports this technique, called Baked GI (also known as Baked </a:t>
            </a:r>
            <a:r>
              <a:rPr lang="en-US" altLang="zh-CN" dirty="0" err="1"/>
              <a:t>Lightmaps</a:t>
            </a:r>
            <a:r>
              <a:rPr lang="en-US" altLang="zh-CN" dirty="0"/>
              <a:t>), which is named after “the bake” - the process in which the indirect light is </a:t>
            </a:r>
            <a:r>
              <a:rPr lang="en-US" altLang="zh-CN" dirty="0" err="1"/>
              <a:t>precalculated</a:t>
            </a:r>
            <a:r>
              <a:rPr lang="en-US" altLang="zh-CN" dirty="0"/>
              <a:t> and stored (baked</a:t>
            </a:r>
            <a:r>
              <a:rPr lang="en-US" altLang="zh-CN" dirty="0" smtClean="0"/>
              <a:t>)</a:t>
            </a:r>
          </a:p>
          <a:p>
            <a:pPr lvl="1"/>
            <a:r>
              <a:rPr lang="en-US" altLang="zh-CN" dirty="0" smtClean="0"/>
              <a:t>In </a:t>
            </a:r>
            <a:r>
              <a:rPr lang="en-US" altLang="zh-CN" dirty="0"/>
              <a:t>addition to indirect light, Baked GI also takes advantage of the greater computation time available to generate more realistic soft shadows from area lights and indirect light than what can normally be achieved with </a:t>
            </a:r>
            <a:r>
              <a:rPr lang="en-US" altLang="zh-CN" dirty="0" err="1"/>
              <a:t>realtime</a:t>
            </a:r>
            <a:r>
              <a:rPr lang="en-US" altLang="zh-CN" dirty="0"/>
              <a:t> techniques.</a:t>
            </a:r>
            <a:endParaRPr lang="zh-CN" altLang="en-US" dirty="0"/>
          </a:p>
        </p:txBody>
      </p:sp>
    </p:spTree>
    <p:extLst>
      <p:ext uri="{BB962C8B-B14F-4D97-AF65-F5344CB8AC3E}">
        <p14:creationId xmlns:p14="http://schemas.microsoft.com/office/powerpoint/2010/main" val="19693820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altLang="zh-CN" dirty="0"/>
              <a:t>Additionally, Unity 5.0 adds support for a new technique called Precomputed </a:t>
            </a:r>
            <a:r>
              <a:rPr lang="en-US" altLang="zh-CN" dirty="0" err="1"/>
              <a:t>Realtime</a:t>
            </a:r>
            <a:r>
              <a:rPr lang="en-US" altLang="zh-CN" dirty="0"/>
              <a:t> </a:t>
            </a:r>
            <a:r>
              <a:rPr lang="en-US" altLang="zh-CN" dirty="0" smtClean="0"/>
              <a:t>GI</a:t>
            </a:r>
          </a:p>
          <a:p>
            <a:r>
              <a:rPr lang="en-US" altLang="zh-CN" dirty="0" smtClean="0"/>
              <a:t>It </a:t>
            </a:r>
            <a:r>
              <a:rPr lang="en-US" altLang="zh-CN" dirty="0"/>
              <a:t>still requires a precomputation phase similar to the bake mentioned above, and it is still limited to static </a:t>
            </a:r>
            <a:r>
              <a:rPr lang="en-US" altLang="zh-CN" dirty="0" smtClean="0"/>
              <a:t>objects</a:t>
            </a:r>
          </a:p>
          <a:p>
            <a:r>
              <a:rPr lang="en-US" altLang="zh-CN" dirty="0" smtClean="0"/>
              <a:t>However </a:t>
            </a:r>
            <a:r>
              <a:rPr lang="en-US" altLang="zh-CN" dirty="0"/>
              <a:t>it doesn’t just precompute how light bounces in the scene at the time it is built, but rather it precomputes all possible light bounces and encodes this information for use at </a:t>
            </a:r>
            <a:r>
              <a:rPr lang="en-US" altLang="zh-CN" dirty="0" smtClean="0"/>
              <a:t>runtime</a:t>
            </a:r>
          </a:p>
          <a:p>
            <a:r>
              <a:rPr lang="en-US" altLang="zh-CN" dirty="0" smtClean="0"/>
              <a:t>So </a:t>
            </a:r>
            <a:r>
              <a:rPr lang="en-US" altLang="zh-CN" dirty="0"/>
              <a:t>essentially for all static objects it answers the question “if any light hits this surface, where does it bounce to?” Unity then saves this information about which paths light can propagate by for later </a:t>
            </a:r>
            <a:r>
              <a:rPr lang="en-US" altLang="zh-CN" dirty="0" smtClean="0"/>
              <a:t>use</a:t>
            </a:r>
          </a:p>
          <a:p>
            <a:r>
              <a:rPr lang="en-US" altLang="zh-CN" dirty="0" smtClean="0"/>
              <a:t>The </a:t>
            </a:r>
            <a:r>
              <a:rPr lang="en-US" altLang="zh-CN" dirty="0"/>
              <a:t>final lighting is done at runtime by feeding the actual lights present into these previously computed light propagation paths.</a:t>
            </a:r>
            <a:endParaRPr lang="zh-CN" altLang="en-US" dirty="0"/>
          </a:p>
        </p:txBody>
      </p:sp>
    </p:spTree>
    <p:extLst>
      <p:ext uri="{BB962C8B-B14F-4D97-AF65-F5344CB8AC3E}">
        <p14:creationId xmlns:p14="http://schemas.microsoft.com/office/powerpoint/2010/main" val="2513215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This means that the number and type of lights, their position, direction and other properties can all be changed and the indirect lighting will update </a:t>
            </a:r>
            <a:r>
              <a:rPr lang="en-US" altLang="zh-CN" dirty="0" smtClean="0"/>
              <a:t>accordingly</a:t>
            </a:r>
          </a:p>
          <a:p>
            <a:r>
              <a:rPr lang="en-US" altLang="zh-CN" dirty="0" smtClean="0"/>
              <a:t>Similarly </a:t>
            </a:r>
            <a:r>
              <a:rPr lang="en-US" altLang="zh-CN" dirty="0"/>
              <a:t>it’s also possible to change material properties of objects, such as their color, how much light they absorb or how much light they emit themselves. </a:t>
            </a:r>
            <a:endParaRPr lang="zh-CN" altLang="en-US" dirty="0"/>
          </a:p>
        </p:txBody>
      </p:sp>
    </p:spTree>
    <p:extLst>
      <p:ext uri="{BB962C8B-B14F-4D97-AF65-F5344CB8AC3E}">
        <p14:creationId xmlns:p14="http://schemas.microsoft.com/office/powerpoint/2010/main" val="39872168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altLang="zh-CN" dirty="0"/>
              <a:t>While Precomputed </a:t>
            </a:r>
            <a:r>
              <a:rPr lang="en-US" altLang="zh-CN" dirty="0" err="1"/>
              <a:t>Realtime</a:t>
            </a:r>
            <a:r>
              <a:rPr lang="en-US" altLang="zh-CN" dirty="0"/>
              <a:t> GI also results in soft shadows, they will typically have to be more coarse-grained than what can be achieved with Baked GI unless the scene is very </a:t>
            </a:r>
            <a:r>
              <a:rPr lang="en-US" altLang="zh-CN" dirty="0" smtClean="0"/>
              <a:t>small</a:t>
            </a:r>
          </a:p>
          <a:p>
            <a:r>
              <a:rPr lang="en-US" altLang="zh-CN" dirty="0" smtClean="0"/>
              <a:t>Also </a:t>
            </a:r>
            <a:r>
              <a:rPr lang="en-US" altLang="zh-CN" dirty="0"/>
              <a:t>note that while Precomputed </a:t>
            </a:r>
            <a:r>
              <a:rPr lang="en-US" altLang="zh-CN" dirty="0" err="1"/>
              <a:t>Realtime</a:t>
            </a:r>
            <a:r>
              <a:rPr lang="en-US" altLang="zh-CN" dirty="0"/>
              <a:t> GI does the final lighting at runtime, it does so iteratively over several frames, so if a big a change is done in the lighting, it will take more frames for it to fully take </a:t>
            </a:r>
            <a:r>
              <a:rPr lang="en-US" altLang="zh-CN" dirty="0" smtClean="0"/>
              <a:t>effect</a:t>
            </a:r>
          </a:p>
          <a:p>
            <a:r>
              <a:rPr lang="en-US" altLang="zh-CN" dirty="0" smtClean="0"/>
              <a:t>And </a:t>
            </a:r>
            <a:r>
              <a:rPr lang="en-US" altLang="zh-CN" dirty="0"/>
              <a:t>while this is fast enough for </a:t>
            </a:r>
            <a:r>
              <a:rPr lang="en-US" altLang="zh-CN" dirty="0" err="1"/>
              <a:t>realtime</a:t>
            </a:r>
            <a:r>
              <a:rPr lang="en-US" altLang="zh-CN" dirty="0"/>
              <a:t> applications, if the target platform has very constrained resources it may be better to </a:t>
            </a:r>
            <a:r>
              <a:rPr lang="en-US" altLang="zh-CN" dirty="0" smtClean="0"/>
              <a:t>use </a:t>
            </a:r>
            <a:r>
              <a:rPr lang="en-US" altLang="zh-CN" dirty="0"/>
              <a:t>Baked GI for better runtime performance.</a:t>
            </a:r>
            <a:endParaRPr lang="zh-CN" altLang="en-US" dirty="0"/>
          </a:p>
        </p:txBody>
      </p:sp>
    </p:spTree>
    <p:extLst>
      <p:ext uri="{BB962C8B-B14F-4D97-AF65-F5344CB8AC3E}">
        <p14:creationId xmlns:p14="http://schemas.microsoft.com/office/powerpoint/2010/main" val="1235271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Limitations of GI</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Both Baked GI and Precomputed </a:t>
            </a:r>
            <a:r>
              <a:rPr lang="en-US" altLang="zh-CN" dirty="0" err="1"/>
              <a:t>Realtime</a:t>
            </a:r>
            <a:r>
              <a:rPr lang="en-US" altLang="zh-CN" dirty="0"/>
              <a:t> GI have the limitation that only static objects can be included in the bake/precomputation - so moving objects cannot bounce light onto other objects and vice </a:t>
            </a:r>
            <a:r>
              <a:rPr lang="en-US" altLang="zh-CN" dirty="0" smtClean="0"/>
              <a:t>versa. However </a:t>
            </a:r>
            <a:r>
              <a:rPr lang="en-US" altLang="zh-CN" dirty="0"/>
              <a:t>they can still pick up bounce light from static objects using </a:t>
            </a:r>
            <a:r>
              <a:rPr lang="en-US" altLang="zh-CN" dirty="0">
                <a:hlinkClick r:id="rId2"/>
              </a:rPr>
              <a:t>Light Probes</a:t>
            </a:r>
            <a:r>
              <a:rPr lang="en-US" altLang="zh-CN" dirty="0" smtClean="0"/>
              <a:t>.</a:t>
            </a:r>
          </a:p>
          <a:p>
            <a:r>
              <a:rPr lang="en-US" altLang="zh-CN" dirty="0" smtClean="0"/>
              <a:t>Light </a:t>
            </a:r>
            <a:r>
              <a:rPr lang="en-US" altLang="zh-CN" dirty="0"/>
              <a:t>Probes are positions in the scene where the light is measured (probed) during the bake/precomputation, and then at runtime the indirect light that hits non-static objects is approximated using the values from the probes that the object is closest to at any given </a:t>
            </a:r>
            <a:r>
              <a:rPr lang="en-US" altLang="zh-CN" dirty="0" smtClean="0"/>
              <a:t>moment</a:t>
            </a:r>
          </a:p>
          <a:p>
            <a:r>
              <a:rPr lang="en-US" altLang="zh-CN" dirty="0" smtClean="0"/>
              <a:t>So </a:t>
            </a:r>
            <a:r>
              <a:rPr lang="en-US" altLang="zh-CN" dirty="0"/>
              <a:t>for example a red ball that rolls up next to a white wall would not bleed its color onto the wall, but a white ball next to a red wall could pick up a red color bleed from the wall via the light probes.</a:t>
            </a:r>
            <a:endParaRPr lang="zh-CN" altLang="en-US" dirty="0"/>
          </a:p>
        </p:txBody>
      </p:sp>
    </p:spTree>
    <p:extLst>
      <p:ext uri="{BB962C8B-B14F-4D97-AF65-F5344CB8AC3E}">
        <p14:creationId xmlns:p14="http://schemas.microsoft.com/office/powerpoint/2010/main" val="30716399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Examples of GI Effects</a:t>
            </a:r>
            <a:endParaRPr lang="zh-CN" altLang="en-US" dirty="0"/>
          </a:p>
        </p:txBody>
      </p:sp>
      <p:sp>
        <p:nvSpPr>
          <p:cNvPr id="3" name="内容占位符 2"/>
          <p:cNvSpPr>
            <a:spLocks noGrp="1"/>
          </p:cNvSpPr>
          <p:nvPr>
            <p:ph idx="1"/>
          </p:nvPr>
        </p:nvSpPr>
        <p:spPr/>
        <p:txBody>
          <a:bodyPr>
            <a:normAutofit fontScale="70000" lnSpcReduction="20000"/>
          </a:bodyPr>
          <a:lstStyle/>
          <a:p>
            <a:pPr marL="514350" indent="-514350">
              <a:buFont typeface="+mj-lt"/>
              <a:buAutoNum type="arabicPeriod"/>
            </a:pPr>
            <a:r>
              <a:rPr lang="en-US" altLang="zh-CN" dirty="0"/>
              <a:t>Changing the direction and color of a directional light to simulate the effect of the sun moving across the sky. By modifying the skybox along with the directional light it is possible to create a realistic time-of-day effect that is updated at runtime. (In fact the new built-in procedural skybox makes it easy to do this).</a:t>
            </a:r>
          </a:p>
          <a:p>
            <a:pPr marL="514350" indent="-514350">
              <a:buFont typeface="+mj-lt"/>
              <a:buAutoNum type="arabicPeriod"/>
            </a:pPr>
            <a:r>
              <a:rPr lang="en-US" altLang="zh-CN" dirty="0"/>
              <a:t>As the day progresses the sunlight streaming in through a window moves across the floor, and this light is realistically bounced around the room and onto the ceiling. When the sunlight reaches a red sofa, the red light is bounced onto the wall behind it. Changing the color of the sofa from red to green will result in the color bleed on the wall behind it turning from red to green too.</a:t>
            </a:r>
          </a:p>
          <a:p>
            <a:pPr marL="514350" indent="-514350">
              <a:buFont typeface="+mj-lt"/>
              <a:buAutoNum type="arabicPeriod"/>
            </a:pPr>
            <a:r>
              <a:rPr lang="en-US" altLang="zh-CN" dirty="0"/>
              <a:t>Animating the </a:t>
            </a:r>
            <a:r>
              <a:rPr lang="en-US" altLang="zh-CN" dirty="0" err="1"/>
              <a:t>emissiveness</a:t>
            </a:r>
            <a:r>
              <a:rPr lang="en-US" altLang="zh-CN" dirty="0"/>
              <a:t> of a neon sign’s material so it starts glowing onto its surroundings when it is turned on.</a:t>
            </a:r>
          </a:p>
          <a:p>
            <a:endParaRPr lang="zh-CN" altLang="en-US" dirty="0"/>
          </a:p>
        </p:txBody>
      </p:sp>
    </p:spTree>
    <p:extLst>
      <p:ext uri="{BB962C8B-B14F-4D97-AF65-F5344CB8AC3E}">
        <p14:creationId xmlns:p14="http://schemas.microsoft.com/office/powerpoint/2010/main" val="20836644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Lighting Window</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The Lighting Window (menu: Window &gt; Lighting) is the main control point for Unity’s Global Illumination (GI) </a:t>
            </a:r>
            <a:r>
              <a:rPr lang="en-US" altLang="zh-CN" dirty="0" smtClean="0"/>
              <a:t>features</a:t>
            </a:r>
          </a:p>
          <a:p>
            <a:r>
              <a:rPr lang="en-US" altLang="zh-CN" dirty="0" smtClean="0"/>
              <a:t>Although </a:t>
            </a:r>
            <a:r>
              <a:rPr lang="en-US" altLang="zh-CN" dirty="0"/>
              <a:t>GI in Unity gives good results with default settings, the window’s properties allow you to adjust many aspects of the GI process to </a:t>
            </a:r>
            <a:r>
              <a:rPr lang="en-US" altLang="zh-CN" dirty="0" err="1"/>
              <a:t>customise</a:t>
            </a:r>
            <a:r>
              <a:rPr lang="en-US" altLang="zh-CN" dirty="0"/>
              <a:t> your scene or </a:t>
            </a:r>
            <a:r>
              <a:rPr lang="en-US" altLang="zh-CN" dirty="0" err="1"/>
              <a:t>optimise</a:t>
            </a:r>
            <a:r>
              <a:rPr lang="en-US" altLang="zh-CN" dirty="0"/>
              <a:t> for quality, speed and storage space as you </a:t>
            </a:r>
            <a:r>
              <a:rPr lang="en-US" altLang="zh-CN" dirty="0" smtClean="0"/>
              <a:t>need</a:t>
            </a:r>
          </a:p>
          <a:p>
            <a:r>
              <a:rPr lang="en-US" altLang="zh-CN" dirty="0" smtClean="0"/>
              <a:t>This </a:t>
            </a:r>
            <a:r>
              <a:rPr lang="en-US" altLang="zh-CN" dirty="0"/>
              <a:t>window also contains lighting-related settings that were available under the </a:t>
            </a:r>
            <a:r>
              <a:rPr lang="en-US" altLang="zh-CN" i="1" dirty="0"/>
              <a:t>Render Settings</a:t>
            </a:r>
            <a:r>
              <a:rPr lang="en-US" altLang="zh-CN" dirty="0"/>
              <a:t> in Unity versions prior to 5.0. These include ambient light, halos, cookies and fog.</a:t>
            </a:r>
            <a:endParaRPr lang="zh-CN" altLang="en-US" dirty="0"/>
          </a:p>
        </p:txBody>
      </p:sp>
    </p:spTree>
    <p:extLst>
      <p:ext uri="{BB962C8B-B14F-4D97-AF65-F5344CB8AC3E}">
        <p14:creationId xmlns:p14="http://schemas.microsoft.com/office/powerpoint/2010/main" val="2617587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Directional Lights</a:t>
            </a:r>
            <a:endParaRPr lang="zh-CN" altLang="en-US" dirty="0"/>
          </a:p>
        </p:txBody>
      </p:sp>
      <p:sp>
        <p:nvSpPr>
          <p:cNvPr id="3" name="内容占位符 2"/>
          <p:cNvSpPr>
            <a:spLocks noGrp="1"/>
          </p:cNvSpPr>
          <p:nvPr>
            <p:ph idx="1"/>
          </p:nvPr>
        </p:nvSpPr>
        <p:spPr/>
        <p:txBody>
          <a:bodyPr/>
          <a:lstStyle/>
          <a:p>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0" y="2309813"/>
            <a:ext cx="2476500" cy="223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26306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altLang="zh-CN" dirty="0"/>
              <a:t>The controls of the Lighting window are divided among three tabs:</a:t>
            </a:r>
          </a:p>
          <a:p>
            <a:pPr marL="514350" indent="-514350">
              <a:buFont typeface="+mj-lt"/>
              <a:buAutoNum type="arabicPeriod"/>
            </a:pPr>
            <a:r>
              <a:rPr lang="en-US" altLang="zh-CN" dirty="0"/>
              <a:t>The </a:t>
            </a:r>
            <a:r>
              <a:rPr lang="en-US" altLang="zh-CN" b="1" dirty="0"/>
              <a:t>Object</a:t>
            </a:r>
            <a:r>
              <a:rPr lang="en-US" altLang="zh-CN" dirty="0"/>
              <a:t> tab lets you choose subsets of the objects in your scene and change settings for them. This is very useful for selecting which objects should participate in the GI computations and also for applying settings consistently to groups of objects.</a:t>
            </a:r>
          </a:p>
          <a:p>
            <a:pPr marL="514350" indent="-514350">
              <a:buFont typeface="+mj-lt"/>
              <a:buAutoNum type="arabicPeriod"/>
            </a:pPr>
            <a:r>
              <a:rPr lang="en-US" altLang="zh-CN" dirty="0"/>
              <a:t>The </a:t>
            </a:r>
            <a:r>
              <a:rPr lang="en-US" altLang="zh-CN" b="1" dirty="0"/>
              <a:t>Scene</a:t>
            </a:r>
            <a:r>
              <a:rPr lang="en-US" altLang="zh-CN" dirty="0"/>
              <a:t> tab has settings that apply to the scene overall rather than individual objects. These settings control lighting effects and also </a:t>
            </a:r>
            <a:r>
              <a:rPr lang="en-US" altLang="zh-CN" dirty="0" err="1"/>
              <a:t>optimisation</a:t>
            </a:r>
            <a:r>
              <a:rPr lang="en-US" altLang="zh-CN" dirty="0"/>
              <a:t> options.</a:t>
            </a:r>
          </a:p>
          <a:p>
            <a:pPr marL="514350" indent="-514350">
              <a:buFont typeface="+mj-lt"/>
              <a:buAutoNum type="arabicPeriod"/>
            </a:pPr>
            <a:r>
              <a:rPr lang="en-US" altLang="zh-CN" dirty="0"/>
              <a:t>The </a:t>
            </a:r>
            <a:r>
              <a:rPr lang="en-US" altLang="zh-CN" b="1" dirty="0" err="1"/>
              <a:t>Lightmaps</a:t>
            </a:r>
            <a:r>
              <a:rPr lang="en-US" altLang="zh-CN" dirty="0"/>
              <a:t> tab shows the </a:t>
            </a:r>
            <a:r>
              <a:rPr lang="en-US" altLang="zh-CN" dirty="0" err="1"/>
              <a:t>lightmap</a:t>
            </a:r>
            <a:r>
              <a:rPr lang="en-US" altLang="zh-CN" dirty="0"/>
              <a:t> asset files generated by the GI process.</a:t>
            </a:r>
          </a:p>
          <a:p>
            <a:endParaRPr lang="zh-CN" altLang="en-US" dirty="0"/>
          </a:p>
        </p:txBody>
      </p:sp>
    </p:spTree>
    <p:extLst>
      <p:ext uri="{BB962C8B-B14F-4D97-AF65-F5344CB8AC3E}">
        <p14:creationId xmlns:p14="http://schemas.microsoft.com/office/powerpoint/2010/main" val="14459332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Lights</a:t>
            </a:r>
            <a:endParaRPr lang="zh-CN" altLang="en-US" dirty="0"/>
          </a:p>
        </p:txBody>
      </p:sp>
      <p:sp>
        <p:nvSpPr>
          <p:cNvPr id="3" name="内容占位符 2"/>
          <p:cNvSpPr>
            <a:spLocks noGrp="1"/>
          </p:cNvSpPr>
          <p:nvPr>
            <p:ph idx="1"/>
          </p:nvPr>
        </p:nvSpPr>
        <p:spPr/>
        <p:txBody>
          <a:bodyPr>
            <a:normAutofit fontScale="62500" lnSpcReduction="20000"/>
          </a:bodyPr>
          <a:lstStyle/>
          <a:p>
            <a:r>
              <a:rPr lang="en-US" altLang="zh-CN" dirty="0"/>
              <a:t>For a light object, the Object tab essentially shows the same information as the light component’s standard inspector panel. The properties that specifically affect GI are Baking and Bounce Intensity.</a:t>
            </a:r>
          </a:p>
          <a:p>
            <a:r>
              <a:rPr lang="en-US" altLang="zh-CN" b="1" dirty="0"/>
              <a:t>Baking</a:t>
            </a:r>
            <a:r>
              <a:rPr lang="en-US" altLang="zh-CN" dirty="0"/>
              <a:t> allows you to choose if the light should be baked if </a:t>
            </a:r>
            <a:r>
              <a:rPr lang="en-US" altLang="zh-CN" i="1" dirty="0"/>
              <a:t>Baked</a:t>
            </a:r>
            <a:r>
              <a:rPr lang="en-US" altLang="zh-CN" dirty="0"/>
              <a:t> GI is selected. </a:t>
            </a:r>
            <a:r>
              <a:rPr lang="en-US" altLang="zh-CN" i="1" dirty="0"/>
              <a:t>Mixed</a:t>
            </a:r>
            <a:r>
              <a:rPr lang="en-US" altLang="zh-CN" dirty="0"/>
              <a:t> will also bake it, but it will still be present at runtime to give direct lighting to non-static objects. </a:t>
            </a:r>
            <a:r>
              <a:rPr lang="en-US" altLang="zh-CN" i="1" dirty="0" err="1"/>
              <a:t>Realtime</a:t>
            </a:r>
            <a:r>
              <a:rPr lang="en-US" altLang="zh-CN" dirty="0"/>
              <a:t> works both for Precomputed </a:t>
            </a:r>
            <a:r>
              <a:rPr lang="en-US" altLang="zh-CN" dirty="0" err="1"/>
              <a:t>Realtime</a:t>
            </a:r>
            <a:r>
              <a:rPr lang="en-US" altLang="zh-CN" dirty="0"/>
              <a:t> GI and when not using global illumination.</a:t>
            </a:r>
          </a:p>
          <a:p>
            <a:r>
              <a:rPr lang="en-US" altLang="zh-CN" b="1" dirty="0"/>
              <a:t>Bounce Intensity</a:t>
            </a:r>
            <a:r>
              <a:rPr lang="en-US" altLang="zh-CN" dirty="0"/>
              <a:t> allows you to vary the intensity of indirect light (</a:t>
            </a:r>
            <a:r>
              <a:rPr lang="en-US" altLang="zh-CN" dirty="0" err="1"/>
              <a:t>ie</a:t>
            </a:r>
            <a:r>
              <a:rPr lang="en-US" altLang="zh-CN" dirty="0"/>
              <a:t>, light that is bounced from one object to another. The value is a multiple of the default brightness calculated by the GI system; if you set Bounce Intensity to a value greater than one then bounced light will be made brighter, while a value less than one will make it dimmer. This is useful, for example, when a dark surface in shadow (such as the interior of a cave) needs to be rendered brighter in order to make detail visible. Or alternatively, if you want to use Precomputed </a:t>
            </a:r>
            <a:r>
              <a:rPr lang="en-US" altLang="zh-CN" dirty="0" err="1"/>
              <a:t>Realtime</a:t>
            </a:r>
            <a:r>
              <a:rPr lang="en-US" altLang="zh-CN" dirty="0"/>
              <a:t> GI in general, but want to limit a single light to give direct light only, you can set its Bounce Intensity to 0.</a:t>
            </a:r>
          </a:p>
          <a:p>
            <a:endParaRPr lang="zh-CN" altLang="en-US" dirty="0"/>
          </a:p>
        </p:txBody>
      </p:sp>
    </p:spTree>
    <p:extLst>
      <p:ext uri="{BB962C8B-B14F-4D97-AF65-F5344CB8AC3E}">
        <p14:creationId xmlns:p14="http://schemas.microsoft.com/office/powerpoint/2010/main" val="2833249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Renderers</a:t>
            </a:r>
            <a:endParaRPr lang="zh-CN" altLang="en-US" dirty="0"/>
          </a:p>
        </p:txBody>
      </p:sp>
      <p:sp>
        <p:nvSpPr>
          <p:cNvPr id="3" name="内容占位符 2"/>
          <p:cNvSpPr>
            <a:spLocks noGrp="1"/>
          </p:cNvSpPr>
          <p:nvPr>
            <p:ph idx="1"/>
          </p:nvPr>
        </p:nvSpPr>
        <p:spPr/>
        <p:txBody>
          <a:bodyPr/>
          <a:lstStyle/>
          <a:p>
            <a:endParaRPr lang="zh-CN" altLang="en-US"/>
          </a:p>
        </p:txBody>
      </p:sp>
      <p:pic>
        <p:nvPicPr>
          <p:cNvPr id="20482" name="Picture 2" descr="C:\Program Files\Unity\Editor\Data\Documentation\en\uploads\Main\LtWindowObjRenderProp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844824"/>
            <a:ext cx="3914775"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5886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620688"/>
            <a:ext cx="9008970" cy="5135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66333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Terrains</a:t>
            </a:r>
            <a:endParaRPr lang="zh-CN" altLang="en-US" dirty="0"/>
          </a:p>
        </p:txBody>
      </p:sp>
      <p:sp>
        <p:nvSpPr>
          <p:cNvPr id="3" name="内容占位符 2"/>
          <p:cNvSpPr>
            <a:spLocks noGrp="1"/>
          </p:cNvSpPr>
          <p:nvPr>
            <p:ph idx="1"/>
          </p:nvPr>
        </p:nvSpPr>
        <p:spPr/>
        <p:txBody>
          <a:bodyPr/>
          <a:lstStyle/>
          <a:p>
            <a:endParaRPr lang="zh-CN" altLang="en-US"/>
          </a:p>
        </p:txBody>
      </p:sp>
      <p:pic>
        <p:nvPicPr>
          <p:cNvPr id="22530" name="Picture 2" descr="C:\Program Files\Unity\Editor\Data\Documentation\en\uploads\Main\LtWIndowObjTerrainProp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700808"/>
            <a:ext cx="389572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2124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76" y="1700808"/>
            <a:ext cx="9059924" cy="2177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7755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Scene Tab</a:t>
            </a:r>
            <a:endParaRPr lang="zh-CN" altLang="en-US" dirty="0"/>
          </a:p>
        </p:txBody>
      </p:sp>
      <p:sp>
        <p:nvSpPr>
          <p:cNvPr id="3" name="内容占位符 2"/>
          <p:cNvSpPr>
            <a:spLocks noGrp="1"/>
          </p:cNvSpPr>
          <p:nvPr>
            <p:ph idx="1"/>
          </p:nvPr>
        </p:nvSpPr>
        <p:spPr/>
        <p:txBody>
          <a:bodyPr/>
          <a:lstStyle/>
          <a:p>
            <a:r>
              <a:rPr lang="en-US" altLang="zh-CN" dirty="0"/>
              <a:t>The Scene tab contains settings that apply to the scene overall as opposed to individual </a:t>
            </a:r>
            <a:r>
              <a:rPr lang="en-US" altLang="zh-CN" dirty="0" smtClean="0"/>
              <a:t>objects</a:t>
            </a:r>
          </a:p>
          <a:p>
            <a:r>
              <a:rPr lang="en-US" altLang="zh-CN" dirty="0" smtClean="0"/>
              <a:t>Note </a:t>
            </a:r>
            <a:r>
              <a:rPr lang="en-US" altLang="zh-CN" dirty="0"/>
              <a:t>that </a:t>
            </a:r>
            <a:r>
              <a:rPr lang="en-US" altLang="zh-CN" i="1" dirty="0"/>
              <a:t>Precomputed </a:t>
            </a:r>
            <a:r>
              <a:rPr lang="en-US" altLang="zh-CN" i="1" dirty="0" err="1"/>
              <a:t>Realtime</a:t>
            </a:r>
            <a:r>
              <a:rPr lang="en-US" altLang="zh-CN" i="1" dirty="0"/>
              <a:t> GI</a:t>
            </a:r>
            <a:r>
              <a:rPr lang="en-US" altLang="zh-CN" dirty="0"/>
              <a:t> and </a:t>
            </a:r>
            <a:r>
              <a:rPr lang="en-US" altLang="zh-CN" i="1" dirty="0"/>
              <a:t>Baked GI</a:t>
            </a:r>
            <a:r>
              <a:rPr lang="en-US" altLang="zh-CN" dirty="0"/>
              <a:t> features can be enabled or disabled by clicking the checkboxes next to their names in the Scene tab.</a:t>
            </a:r>
            <a:endParaRPr lang="zh-CN" altLang="en-US" dirty="0"/>
          </a:p>
        </p:txBody>
      </p:sp>
    </p:spTree>
    <p:extLst>
      <p:ext uri="{BB962C8B-B14F-4D97-AF65-F5344CB8AC3E}">
        <p14:creationId xmlns:p14="http://schemas.microsoft.com/office/powerpoint/2010/main" val="16845216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06" y="476672"/>
            <a:ext cx="9079858" cy="5408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4153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908720"/>
            <a:ext cx="8243863" cy="4455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2127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03" y="764704"/>
            <a:ext cx="9015958" cy="4636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4778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Area </a:t>
            </a:r>
            <a:r>
              <a:rPr lang="en-US" altLang="zh-CN" b="1" dirty="0" smtClean="0"/>
              <a:t>Lights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An Area Light is defined by a rectangle in </a:t>
            </a:r>
            <a:r>
              <a:rPr lang="en-US" altLang="zh-CN" dirty="0" smtClean="0"/>
              <a:t>space</a:t>
            </a:r>
          </a:p>
          <a:p>
            <a:r>
              <a:rPr lang="en-US" altLang="zh-CN" dirty="0" smtClean="0"/>
              <a:t>Light </a:t>
            </a:r>
            <a:r>
              <a:rPr lang="en-US" altLang="zh-CN" dirty="0"/>
              <a:t>is emitted in all directions, but only from one side of the </a:t>
            </a:r>
            <a:r>
              <a:rPr lang="en-US" altLang="zh-CN" dirty="0" smtClean="0"/>
              <a:t>rectangle</a:t>
            </a:r>
          </a:p>
          <a:p>
            <a:r>
              <a:rPr lang="en-US" altLang="zh-CN" dirty="0" smtClean="0"/>
              <a:t>The </a:t>
            </a:r>
            <a:r>
              <a:rPr lang="en-US" altLang="zh-CN" dirty="0"/>
              <a:t>light falls off over a specified </a:t>
            </a:r>
            <a:r>
              <a:rPr lang="en-US" altLang="zh-CN" dirty="0" smtClean="0"/>
              <a:t>range</a:t>
            </a:r>
          </a:p>
          <a:p>
            <a:r>
              <a:rPr lang="en-US" altLang="zh-CN" dirty="0" smtClean="0"/>
              <a:t>Since </a:t>
            </a:r>
            <a:r>
              <a:rPr lang="en-US" altLang="zh-CN" dirty="0"/>
              <a:t>the lighting calculation is quite processor-intensive, area lights are not available at runtime and can only be baked into </a:t>
            </a:r>
            <a:r>
              <a:rPr lang="en-US" altLang="zh-CN" dirty="0" err="1"/>
              <a:t>lightmaps</a:t>
            </a:r>
            <a:r>
              <a:rPr lang="en-US" altLang="zh-CN" dirty="0"/>
              <a:t>.</a:t>
            </a:r>
            <a:endParaRPr lang="zh-CN" altLang="en-US" dirty="0"/>
          </a:p>
        </p:txBody>
      </p:sp>
    </p:spTree>
    <p:extLst>
      <p:ext uri="{BB962C8B-B14F-4D97-AF65-F5344CB8AC3E}">
        <p14:creationId xmlns:p14="http://schemas.microsoft.com/office/powerpoint/2010/main" val="34108929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Lightmaps</a:t>
            </a:r>
            <a:r>
              <a:rPr lang="en-US" altLang="zh-CN" b="1" dirty="0"/>
              <a:t> Tab</a:t>
            </a:r>
            <a:endParaRPr lang="zh-CN" altLang="en-US" dirty="0"/>
          </a:p>
        </p:txBody>
      </p:sp>
      <p:sp>
        <p:nvSpPr>
          <p:cNvPr id="3" name="内容占位符 2"/>
          <p:cNvSpPr>
            <a:spLocks noGrp="1"/>
          </p:cNvSpPr>
          <p:nvPr>
            <p:ph idx="1"/>
          </p:nvPr>
        </p:nvSpPr>
        <p:spPr/>
        <p:txBody>
          <a:bodyPr/>
          <a:lstStyle/>
          <a:p>
            <a:r>
              <a:rPr lang="en-US" altLang="zh-CN" dirty="0"/>
              <a:t>The final tab provides an easy way to set and locate the </a:t>
            </a:r>
            <a:r>
              <a:rPr lang="en-US" altLang="zh-CN" dirty="0" err="1"/>
              <a:t>lightmap</a:t>
            </a:r>
            <a:r>
              <a:rPr lang="en-US" altLang="zh-CN" dirty="0"/>
              <a:t> asset file used for the scene.</a:t>
            </a:r>
            <a:endParaRPr lang="zh-CN" altLang="en-US" dirty="0"/>
          </a:p>
        </p:txBody>
      </p:sp>
      <p:pic>
        <p:nvPicPr>
          <p:cNvPr id="27650" name="Picture 2" descr="C:\Program Files\Unity\Editor\Data\Documentation\en\uploads\Main\LtWindowLightmapsTa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636912"/>
            <a:ext cx="3876675"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0738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Light Probes</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Although </a:t>
            </a:r>
            <a:r>
              <a:rPr lang="en-US" altLang="zh-CN" dirty="0" err="1"/>
              <a:t>lightmapping</a:t>
            </a:r>
            <a:r>
              <a:rPr lang="en-US" altLang="zh-CN" dirty="0"/>
              <a:t> adds greatly to the realism of a scene, it has the disadvantage that non-static objects in the scene are less realistically rendered and can look disconnected as a </a:t>
            </a:r>
            <a:r>
              <a:rPr lang="en-US" altLang="zh-CN" dirty="0" smtClean="0"/>
              <a:t>result</a:t>
            </a:r>
          </a:p>
          <a:p>
            <a:r>
              <a:rPr lang="en-US" altLang="zh-CN" dirty="0" smtClean="0"/>
              <a:t>It </a:t>
            </a:r>
            <a:r>
              <a:rPr lang="en-US" altLang="zh-CN" dirty="0"/>
              <a:t>isn’t possible to calculate </a:t>
            </a:r>
            <a:r>
              <a:rPr lang="en-US" altLang="zh-CN" dirty="0" err="1"/>
              <a:t>lightmapping</a:t>
            </a:r>
            <a:r>
              <a:rPr lang="en-US" altLang="zh-CN" dirty="0"/>
              <a:t> for moving objects in real time but it is possible to get a similar effect using light </a:t>
            </a:r>
            <a:r>
              <a:rPr lang="en-US" altLang="zh-CN" dirty="0" smtClean="0"/>
              <a:t>probes</a:t>
            </a:r>
          </a:p>
          <a:p>
            <a:r>
              <a:rPr lang="en-US" altLang="zh-CN" dirty="0" smtClean="0"/>
              <a:t>The </a:t>
            </a:r>
            <a:r>
              <a:rPr lang="en-US" altLang="zh-CN" dirty="0"/>
              <a:t>idea is that the lighting is sampled at strategic points in the scene, denoted by the positions of the </a:t>
            </a:r>
            <a:r>
              <a:rPr lang="en-US" altLang="zh-CN" dirty="0" smtClean="0"/>
              <a:t>probes</a:t>
            </a:r>
          </a:p>
          <a:p>
            <a:r>
              <a:rPr lang="en-US" altLang="zh-CN" dirty="0" smtClean="0"/>
              <a:t>The </a:t>
            </a:r>
            <a:r>
              <a:rPr lang="en-US" altLang="zh-CN" dirty="0"/>
              <a:t>lighting at any position can then be approximated by interpolating between the samples taken by the nearest </a:t>
            </a:r>
            <a:r>
              <a:rPr lang="en-US" altLang="zh-CN" dirty="0" smtClean="0"/>
              <a:t>probes</a:t>
            </a:r>
          </a:p>
          <a:p>
            <a:r>
              <a:rPr lang="en-US" altLang="zh-CN" dirty="0" smtClean="0"/>
              <a:t>The </a:t>
            </a:r>
            <a:r>
              <a:rPr lang="en-US" altLang="zh-CN" dirty="0"/>
              <a:t>interpolation is fast enough to be used during gameplay and helps avoid the disconnection between the lighting of moving objects and static </a:t>
            </a:r>
            <a:r>
              <a:rPr lang="en-US" altLang="zh-CN" dirty="0" err="1"/>
              <a:t>lightmapped</a:t>
            </a:r>
            <a:r>
              <a:rPr lang="en-US" altLang="zh-CN" dirty="0"/>
              <a:t> objects in the scene.</a:t>
            </a:r>
            <a:endParaRPr lang="zh-CN" altLang="en-US" dirty="0"/>
          </a:p>
        </p:txBody>
      </p:sp>
    </p:spTree>
    <p:extLst>
      <p:ext uri="{BB962C8B-B14F-4D97-AF65-F5344CB8AC3E}">
        <p14:creationId xmlns:p14="http://schemas.microsoft.com/office/powerpoint/2010/main" val="28375422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Adding Light probes</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The Light Probe Group component (menu: Component -&gt; Rendering -&gt; Light Probe Group) can be added to any available object in the </a:t>
            </a:r>
            <a:r>
              <a:rPr lang="en-US" altLang="zh-CN" dirty="0" smtClean="0"/>
              <a:t>scene</a:t>
            </a:r>
          </a:p>
          <a:p>
            <a:r>
              <a:rPr lang="en-US" altLang="zh-CN" dirty="0" smtClean="0"/>
              <a:t>The </a:t>
            </a:r>
            <a:r>
              <a:rPr lang="en-US" altLang="zh-CN" dirty="0"/>
              <a:t>inspector can be used to add new probes to the </a:t>
            </a:r>
            <a:r>
              <a:rPr lang="en-US" altLang="zh-CN" dirty="0" smtClean="0"/>
              <a:t>group</a:t>
            </a:r>
          </a:p>
          <a:p>
            <a:r>
              <a:rPr lang="en-US" altLang="zh-CN" dirty="0" smtClean="0"/>
              <a:t>The </a:t>
            </a:r>
            <a:r>
              <a:rPr lang="en-US" altLang="zh-CN" dirty="0"/>
              <a:t>probes appear in the scene as yellow spheres which can be positioned in the same manner as </a:t>
            </a:r>
            <a:r>
              <a:rPr lang="en-US" altLang="zh-CN" dirty="0" err="1" smtClean="0"/>
              <a:t>GameObjects</a:t>
            </a:r>
            <a:endParaRPr lang="en-US" altLang="zh-CN" dirty="0" smtClean="0"/>
          </a:p>
          <a:p>
            <a:r>
              <a:rPr lang="en-US" altLang="zh-CN" dirty="0" smtClean="0"/>
              <a:t>Selected </a:t>
            </a:r>
            <a:r>
              <a:rPr lang="en-US" altLang="zh-CN" dirty="0"/>
              <a:t>probes can also be duplicated with the usual keyboard shortcut (</a:t>
            </a:r>
            <a:r>
              <a:rPr lang="en-US" altLang="zh-CN" dirty="0" err="1"/>
              <a:t>ctrl+d</a:t>
            </a:r>
            <a:r>
              <a:rPr lang="en-US" altLang="zh-CN" dirty="0"/>
              <a:t>/</a:t>
            </a:r>
            <a:r>
              <a:rPr lang="en-US" altLang="zh-CN" dirty="0" err="1"/>
              <a:t>cmd+d</a:t>
            </a:r>
            <a:r>
              <a:rPr lang="en-US" altLang="zh-CN" dirty="0"/>
              <a:t>).</a:t>
            </a:r>
            <a:endParaRPr lang="zh-CN" altLang="en-US" dirty="0"/>
          </a:p>
        </p:txBody>
      </p:sp>
    </p:spTree>
    <p:extLst>
      <p:ext uri="{BB962C8B-B14F-4D97-AF65-F5344CB8AC3E}">
        <p14:creationId xmlns:p14="http://schemas.microsoft.com/office/powerpoint/2010/main" val="17532982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8674" name="Picture 2" descr="C:\Program Files\Unity\Editor\Data\Documentation\en\uploads\Main\LightProbesTestScene-sourceselect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268760"/>
            <a:ext cx="619125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3511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Choosing Light Probe positions</a:t>
            </a:r>
            <a:endParaRPr lang="zh-CN" altLang="en-US" dirty="0"/>
          </a:p>
        </p:txBody>
      </p:sp>
      <p:sp>
        <p:nvSpPr>
          <p:cNvPr id="3" name="内容占位符 2"/>
          <p:cNvSpPr>
            <a:spLocks noGrp="1"/>
          </p:cNvSpPr>
          <p:nvPr>
            <p:ph idx="1"/>
          </p:nvPr>
        </p:nvSpPr>
        <p:spPr/>
        <p:txBody>
          <a:bodyPr/>
          <a:lstStyle/>
          <a:p>
            <a:r>
              <a:rPr lang="en-US" altLang="zh-CN" dirty="0"/>
              <a:t>Remember to </a:t>
            </a:r>
            <a:r>
              <a:rPr lang="en-US" altLang="zh-CN" b="1" dirty="0"/>
              <a:t>place probes where you want to sample light or sample </a:t>
            </a:r>
            <a:r>
              <a:rPr lang="en-US" altLang="zh-CN" b="1" dirty="0" smtClean="0"/>
              <a:t>darkness</a:t>
            </a:r>
            <a:endParaRPr lang="en-US" altLang="zh-CN" dirty="0" smtClean="0"/>
          </a:p>
          <a:p>
            <a:r>
              <a:rPr lang="en-US" altLang="zh-CN" dirty="0" smtClean="0"/>
              <a:t>The </a:t>
            </a:r>
            <a:r>
              <a:rPr lang="en-US" altLang="zh-CN" dirty="0"/>
              <a:t>probes need to </a:t>
            </a:r>
            <a:r>
              <a:rPr lang="en-US" altLang="zh-CN" b="1" dirty="0"/>
              <a:t>form a volume</a:t>
            </a:r>
            <a:r>
              <a:rPr lang="en-US" altLang="zh-CN" dirty="0"/>
              <a:t> within the scene for the space subdivision to work properly.</a:t>
            </a:r>
            <a:endParaRPr lang="zh-CN" altLang="en-US" dirty="0"/>
          </a:p>
        </p:txBody>
      </p:sp>
    </p:spTree>
    <p:extLst>
      <p:ext uri="{BB962C8B-B14F-4D97-AF65-F5344CB8AC3E}">
        <p14:creationId xmlns:p14="http://schemas.microsoft.com/office/powerpoint/2010/main" val="20920845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Flat 2D levels</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29698" name="Picture 2" descr="Good: This is the original probe placement. The characters can move up the ramps and up onto the boxes, so its good to sample lighting up there as w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44624"/>
            <a:ext cx="619125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Good: Here we assume the characters can only move on the plane. Still, theres a couple of probes placed a little bit higher, so that a volume is formed and thin cell are avoid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5257" y="2276872"/>
            <a:ext cx="619125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Bad: The probes are placed too flat, which creates really long and thin cells and produces unintuitive interpolation resul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5257" y="4581128"/>
            <a:ext cx="61912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7955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Using Light Probes</a:t>
            </a:r>
            <a:endParaRPr lang="zh-CN" altLang="en-US" dirty="0"/>
          </a:p>
        </p:txBody>
      </p:sp>
      <p:sp>
        <p:nvSpPr>
          <p:cNvPr id="3" name="内容占位符 2"/>
          <p:cNvSpPr>
            <a:spLocks noGrp="1"/>
          </p:cNvSpPr>
          <p:nvPr>
            <p:ph idx="1"/>
          </p:nvPr>
        </p:nvSpPr>
        <p:spPr/>
        <p:txBody>
          <a:bodyPr/>
          <a:lstStyle/>
          <a:p>
            <a:r>
              <a:rPr lang="en-US" altLang="zh-CN" dirty="0"/>
              <a:t>To allow a mesh to receive lighting from the probe system, you should enable the Use Light Probes option on its Mesh Renderer:</a:t>
            </a:r>
            <a:endParaRPr lang="zh-CN" altLang="en-US" dirty="0"/>
          </a:p>
        </p:txBody>
      </p:sp>
      <p:pic>
        <p:nvPicPr>
          <p:cNvPr id="30722" name="Picture 2" descr="C:\Program Files\Unity\Editor\Data\Documentation\en\uploads\Main\MeshRendInspec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3501008"/>
            <a:ext cx="2781300" cy="94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028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altLang="zh-CN" dirty="0"/>
              <a:t>The probe interpolation requires a point in space to represent the position of the mesh that is receiving </a:t>
            </a:r>
            <a:r>
              <a:rPr lang="en-US" altLang="zh-CN" dirty="0" smtClean="0"/>
              <a:t>light</a:t>
            </a:r>
          </a:p>
          <a:p>
            <a:r>
              <a:rPr lang="en-US" altLang="zh-CN" dirty="0" smtClean="0"/>
              <a:t>By </a:t>
            </a:r>
            <a:r>
              <a:rPr lang="en-US" altLang="zh-CN" dirty="0"/>
              <a:t>default, the </a:t>
            </a:r>
            <a:r>
              <a:rPr lang="en-US" altLang="zh-CN" dirty="0" err="1"/>
              <a:t>centre</a:t>
            </a:r>
            <a:r>
              <a:rPr lang="en-US" altLang="zh-CN" dirty="0"/>
              <a:t> of the mesh’s bounding box is used but it is possible to override this by dragging a Transform to the Mesh Renderer’s Anchor Override property (this Transform’s position will be used as the interpolation point instead</a:t>
            </a:r>
            <a:r>
              <a:rPr lang="en-US" altLang="zh-CN" dirty="0" smtClean="0"/>
              <a:t>)</a:t>
            </a:r>
          </a:p>
          <a:p>
            <a:r>
              <a:rPr lang="en-US" altLang="zh-CN" dirty="0" smtClean="0"/>
              <a:t>This </a:t>
            </a:r>
            <a:r>
              <a:rPr lang="en-US" altLang="zh-CN" dirty="0"/>
              <a:t>may be useful when an object contains two separate adjoining meshes; if both meshes are lit individually according to their bounding box positions then the lighting will be discontinuous at the place where they </a:t>
            </a:r>
            <a:r>
              <a:rPr lang="en-US" altLang="zh-CN" dirty="0" smtClean="0"/>
              <a:t>join</a:t>
            </a:r>
          </a:p>
          <a:p>
            <a:r>
              <a:rPr lang="en-US" altLang="zh-CN" dirty="0" smtClean="0"/>
              <a:t>This </a:t>
            </a:r>
            <a:r>
              <a:rPr lang="en-US" altLang="zh-CN" dirty="0"/>
              <a:t>can be prevented by using the same Transform (for example the parent or a child object) as the interpolation point for both Mesh Renderers.</a:t>
            </a:r>
          </a:p>
          <a:p>
            <a:endParaRPr lang="zh-CN" altLang="en-US" dirty="0"/>
          </a:p>
        </p:txBody>
      </p:sp>
    </p:spTree>
    <p:extLst>
      <p:ext uri="{BB962C8B-B14F-4D97-AF65-F5344CB8AC3E}">
        <p14:creationId xmlns:p14="http://schemas.microsoft.com/office/powerpoint/2010/main" val="2247929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en-US" altLang="zh-CN" dirty="0"/>
              <a:t>When an object using light probes is the active selected object in the Light Probes Scene View mode, its interpolated probe will be rendered on top of it for </a:t>
            </a:r>
            <a:r>
              <a:rPr lang="en-US" altLang="zh-CN" dirty="0" smtClean="0"/>
              <a:t>preview</a:t>
            </a:r>
          </a:p>
          <a:p>
            <a:r>
              <a:rPr lang="en-US" altLang="zh-CN" dirty="0" smtClean="0"/>
              <a:t>The </a:t>
            </a:r>
            <a:r>
              <a:rPr lang="en-US" altLang="zh-CN" dirty="0"/>
              <a:t>interpolated probe is the one used for rendering the object and is connected with 4 thin blue lines (3 when outside of the probe volume) to the probes it is being interpolated between:</a:t>
            </a:r>
          </a:p>
          <a:p>
            <a:endParaRPr lang="zh-CN" altLang="en-US" dirty="0"/>
          </a:p>
        </p:txBody>
      </p:sp>
    </p:spTree>
    <p:extLst>
      <p:ext uri="{BB962C8B-B14F-4D97-AF65-F5344CB8AC3E}">
        <p14:creationId xmlns:p14="http://schemas.microsoft.com/office/powerpoint/2010/main" val="33162701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1746" name="Picture 2" descr="C:\Program Files\Unity\Editor\Data\Documentation\en\uploads\Main\LightProbes-characterandprob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268760"/>
            <a:ext cx="619125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814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en-US" altLang="zh-CN" dirty="0"/>
              <a:t>Since an area light illuminates an object from several different directions at once, the shading tends to be more soft and subtle than the other light </a:t>
            </a:r>
            <a:r>
              <a:rPr lang="en-US" altLang="zh-CN" dirty="0" smtClean="0"/>
              <a:t>types</a:t>
            </a:r>
          </a:p>
          <a:p>
            <a:r>
              <a:rPr lang="en-US" altLang="zh-CN" dirty="0" smtClean="0"/>
              <a:t>You </a:t>
            </a:r>
            <a:r>
              <a:rPr lang="en-US" altLang="zh-CN" dirty="0"/>
              <a:t>might use it to create a realistic street light or a bank of lights close to the </a:t>
            </a:r>
            <a:r>
              <a:rPr lang="en-US" altLang="zh-CN" dirty="0" smtClean="0"/>
              <a:t>player</a:t>
            </a:r>
          </a:p>
          <a:p>
            <a:r>
              <a:rPr lang="en-US" altLang="zh-CN" dirty="0" smtClean="0"/>
              <a:t>A </a:t>
            </a:r>
            <a:r>
              <a:rPr lang="en-US" altLang="zh-CN" dirty="0"/>
              <a:t>small area light can simulate smaller sources of light (such as interior house lighting) but with a more realistic effect than a point light.</a:t>
            </a:r>
            <a:endParaRPr lang="zh-CN" altLang="en-US" dirty="0"/>
          </a:p>
        </p:txBody>
      </p:sp>
    </p:spTree>
    <p:extLst>
      <p:ext uri="{BB962C8B-B14F-4D97-AF65-F5344CB8AC3E}">
        <p14:creationId xmlns:p14="http://schemas.microsoft.com/office/powerpoint/2010/main" val="30185609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Lightmapping</a:t>
            </a:r>
            <a:r>
              <a:rPr lang="en-US" altLang="zh-CN" b="1" dirty="0"/>
              <a:t> modes</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In Single </a:t>
            </a:r>
            <a:r>
              <a:rPr lang="en-US" altLang="zh-CN" dirty="0" err="1"/>
              <a:t>Lightmaps</a:t>
            </a:r>
            <a:r>
              <a:rPr lang="en-US" altLang="zh-CN" dirty="0"/>
              <a:t> and Directional </a:t>
            </a:r>
            <a:r>
              <a:rPr lang="en-US" altLang="zh-CN" dirty="0" err="1"/>
              <a:t>Lightmaps</a:t>
            </a:r>
            <a:r>
              <a:rPr lang="en-US" altLang="zh-CN" dirty="0"/>
              <a:t> modes all static lighting (including lights set to ‘Auto’ </a:t>
            </a:r>
            <a:r>
              <a:rPr lang="en-US" altLang="zh-CN" dirty="0" err="1"/>
              <a:t>lightmapping</a:t>
            </a:r>
            <a:r>
              <a:rPr lang="en-US" altLang="zh-CN" dirty="0"/>
              <a:t> mode) is baked into the light probes.</a:t>
            </a:r>
          </a:p>
          <a:p>
            <a:r>
              <a:rPr lang="en-US" altLang="zh-CN" dirty="0"/>
              <a:t>In Dual </a:t>
            </a:r>
            <a:r>
              <a:rPr lang="en-US" altLang="zh-CN" dirty="0" err="1"/>
              <a:t>Lightmaps</a:t>
            </a:r>
            <a:r>
              <a:rPr lang="en-US" altLang="zh-CN" dirty="0"/>
              <a:t> mode light probes will store lighting in the same configuration as ‘Near’ </a:t>
            </a:r>
            <a:r>
              <a:rPr lang="en-US" altLang="zh-CN" dirty="0" err="1"/>
              <a:t>lightmaps</a:t>
            </a:r>
            <a:r>
              <a:rPr lang="en-US" altLang="zh-CN" dirty="0"/>
              <a:t>, i.e. full illumination from sky lights, emissive materials, area lights and ‘Baked Only’ lights, but only indirect illumination from ‘Auto’ </a:t>
            </a:r>
            <a:r>
              <a:rPr lang="en-US" altLang="zh-CN" dirty="0" smtClean="0"/>
              <a:t>lights</a:t>
            </a:r>
          </a:p>
          <a:p>
            <a:r>
              <a:rPr lang="en-US" altLang="zh-CN" dirty="0" smtClean="0"/>
              <a:t>Thanks </a:t>
            </a:r>
            <a:r>
              <a:rPr lang="en-US" altLang="zh-CN" dirty="0"/>
              <a:t>to that the object can be lit in real-time with the ‘Auto’ lights and take advantage of dynamic elements such as real-time shadows, but at the same time receive indirect lighting added to the scene by these lights.</a:t>
            </a:r>
          </a:p>
          <a:p>
            <a:endParaRPr lang="zh-CN" altLang="en-US" dirty="0"/>
          </a:p>
        </p:txBody>
      </p:sp>
    </p:spTree>
    <p:extLst>
      <p:ext uri="{BB962C8B-B14F-4D97-AF65-F5344CB8AC3E}">
        <p14:creationId xmlns:p14="http://schemas.microsoft.com/office/powerpoint/2010/main" val="13137282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Lightmap</a:t>
            </a:r>
            <a:r>
              <a:rPr lang="en-US" altLang="zh-CN" b="1" dirty="0"/>
              <a:t> Parameters</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a:t>A </a:t>
            </a:r>
            <a:r>
              <a:rPr lang="en-US" altLang="zh-CN" dirty="0" err="1"/>
              <a:t>Lightmap</a:t>
            </a:r>
            <a:r>
              <a:rPr lang="en-US" altLang="zh-CN" dirty="0"/>
              <a:t> Parameters asset can be created from the menu in the Project view or from the Scene tab on the </a:t>
            </a:r>
            <a:r>
              <a:rPr lang="en-US" altLang="zh-CN" dirty="0">
                <a:hlinkClick r:id="rId2"/>
              </a:rPr>
              <a:t>Lighting </a:t>
            </a:r>
            <a:r>
              <a:rPr lang="en-US" altLang="zh-CN" dirty="0" smtClean="0">
                <a:hlinkClick r:id="rId2"/>
              </a:rPr>
              <a:t>window</a:t>
            </a:r>
            <a:endParaRPr lang="en-US" altLang="zh-CN" dirty="0" smtClean="0"/>
          </a:p>
          <a:p>
            <a:r>
              <a:rPr lang="en-US" altLang="zh-CN" dirty="0" smtClean="0"/>
              <a:t>The </a:t>
            </a:r>
            <a:r>
              <a:rPr lang="en-US" altLang="zh-CN" dirty="0"/>
              <a:t>parameters affect the process of generating a </a:t>
            </a:r>
            <a:r>
              <a:rPr lang="en-US" altLang="zh-CN" dirty="0" err="1"/>
              <a:t>lightmap</a:t>
            </a:r>
            <a:r>
              <a:rPr lang="en-US" altLang="zh-CN" dirty="0"/>
              <a:t> for an object using Unity’s Global Illumination (GI) </a:t>
            </a:r>
            <a:r>
              <a:rPr lang="en-US" altLang="zh-CN" dirty="0" smtClean="0"/>
              <a:t>features</a:t>
            </a:r>
          </a:p>
          <a:p>
            <a:r>
              <a:rPr lang="en-US" altLang="zh-CN" dirty="0" smtClean="0"/>
              <a:t>All </a:t>
            </a:r>
            <a:r>
              <a:rPr lang="en-US" altLang="zh-CN" dirty="0"/>
              <a:t>available </a:t>
            </a:r>
            <a:r>
              <a:rPr lang="en-US" altLang="zh-CN" dirty="0" err="1"/>
              <a:t>Lightmap</a:t>
            </a:r>
            <a:r>
              <a:rPr lang="en-US" altLang="zh-CN" dirty="0"/>
              <a:t> Parameters assets are listed in the Scene tab of the Lighting window for easy </a:t>
            </a:r>
            <a:r>
              <a:rPr lang="en-US" altLang="zh-CN" dirty="0" smtClean="0"/>
              <a:t>selection</a:t>
            </a:r>
          </a:p>
          <a:p>
            <a:pPr lvl="1"/>
            <a:r>
              <a:rPr lang="en-US" altLang="zh-CN" dirty="0" smtClean="0"/>
              <a:t>This </a:t>
            </a:r>
            <a:r>
              <a:rPr lang="en-US" altLang="zh-CN" dirty="0"/>
              <a:t>allows you to create presets </a:t>
            </a:r>
            <a:r>
              <a:rPr lang="en-US" altLang="zh-CN" dirty="0" err="1"/>
              <a:t>optimised</a:t>
            </a:r>
            <a:r>
              <a:rPr lang="en-US" altLang="zh-CN" dirty="0"/>
              <a:t> for different types of objects or for platforms or different scene types (</a:t>
            </a:r>
            <a:r>
              <a:rPr lang="en-US" altLang="zh-CN" dirty="0" err="1"/>
              <a:t>eg</a:t>
            </a:r>
            <a:r>
              <a:rPr lang="en-US" altLang="zh-CN" dirty="0"/>
              <a:t>, indoor/outdoor).</a:t>
            </a:r>
            <a:endParaRPr lang="zh-CN" altLang="en-US" dirty="0"/>
          </a:p>
        </p:txBody>
      </p:sp>
    </p:spTree>
    <p:extLst>
      <p:ext uri="{BB962C8B-B14F-4D97-AF65-F5344CB8AC3E}">
        <p14:creationId xmlns:p14="http://schemas.microsoft.com/office/powerpoint/2010/main" val="29169760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Directional </a:t>
            </a:r>
            <a:r>
              <a:rPr lang="en-US" altLang="zh-CN" b="1" dirty="0" err="1"/>
              <a:t>Lightmapping</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b="1" dirty="0"/>
              <a:t>Directional </a:t>
            </a:r>
            <a:r>
              <a:rPr lang="en-US" altLang="zh-CN" b="1" dirty="0" err="1"/>
              <a:t>lightmaps</a:t>
            </a:r>
            <a:r>
              <a:rPr lang="en-US" altLang="zh-CN" dirty="0"/>
              <a:t> store more information about the lighting environment than regular </a:t>
            </a:r>
            <a:r>
              <a:rPr lang="en-US" altLang="zh-CN" dirty="0" err="1" smtClean="0"/>
              <a:t>lightmaps</a:t>
            </a:r>
            <a:endParaRPr lang="en-US" altLang="zh-CN" dirty="0" smtClean="0"/>
          </a:p>
          <a:p>
            <a:r>
              <a:rPr lang="en-US" altLang="zh-CN" dirty="0" err="1" smtClean="0"/>
              <a:t>Shaders</a:t>
            </a:r>
            <a:r>
              <a:rPr lang="en-US" altLang="zh-CN" dirty="0" smtClean="0"/>
              <a:t> </a:t>
            </a:r>
            <a:r>
              <a:rPr lang="en-US" altLang="zh-CN" dirty="0"/>
              <a:t>can use that extra data about incoming light to better calculate outgoing light, which is how materials appear on the </a:t>
            </a:r>
            <a:r>
              <a:rPr lang="en-US" altLang="zh-CN" dirty="0" smtClean="0"/>
              <a:t>screen</a:t>
            </a:r>
          </a:p>
          <a:p>
            <a:r>
              <a:rPr lang="en-US" altLang="zh-CN" dirty="0" smtClean="0"/>
              <a:t>This </a:t>
            </a:r>
            <a:r>
              <a:rPr lang="en-US" altLang="zh-CN" dirty="0"/>
              <a:t>happens at the cost of increased texture memory usage and shading time.</a:t>
            </a:r>
          </a:p>
          <a:p>
            <a:r>
              <a:rPr lang="en-US" altLang="zh-CN" dirty="0"/>
              <a:t>You can choose one of three modes: </a:t>
            </a:r>
            <a:r>
              <a:rPr lang="en-US" altLang="zh-CN" b="1" dirty="0"/>
              <a:t>Non-directional</a:t>
            </a:r>
            <a:r>
              <a:rPr lang="en-US" altLang="zh-CN" dirty="0"/>
              <a:t>, </a:t>
            </a:r>
            <a:r>
              <a:rPr lang="en-US" altLang="zh-CN" b="1" dirty="0"/>
              <a:t>Directional</a:t>
            </a:r>
            <a:r>
              <a:rPr lang="en-US" altLang="zh-CN" dirty="0"/>
              <a:t> and </a:t>
            </a:r>
            <a:r>
              <a:rPr lang="en-US" altLang="zh-CN" b="1" dirty="0"/>
              <a:t>Directional with </a:t>
            </a:r>
            <a:r>
              <a:rPr lang="en-US" altLang="zh-CN" b="1" dirty="0" smtClean="0"/>
              <a:t>Specular</a:t>
            </a:r>
            <a:endParaRPr lang="en-US" altLang="zh-CN" dirty="0" smtClean="0"/>
          </a:p>
          <a:p>
            <a:r>
              <a:rPr lang="en-US" altLang="zh-CN" dirty="0" smtClean="0"/>
              <a:t>All </a:t>
            </a:r>
            <a:r>
              <a:rPr lang="en-US" altLang="zh-CN" dirty="0"/>
              <a:t>three are available as </a:t>
            </a:r>
            <a:r>
              <a:rPr lang="en-US" altLang="zh-CN" b="1" dirty="0" err="1"/>
              <a:t>realtime</a:t>
            </a:r>
            <a:r>
              <a:rPr lang="en-US" altLang="zh-CN" dirty="0"/>
              <a:t> and </a:t>
            </a:r>
            <a:r>
              <a:rPr lang="en-US" altLang="zh-CN" b="1" dirty="0"/>
              <a:t>baked</a:t>
            </a:r>
            <a:r>
              <a:rPr lang="en-US" altLang="zh-CN" dirty="0"/>
              <a:t> </a:t>
            </a:r>
            <a:r>
              <a:rPr lang="en-US" altLang="zh-CN" dirty="0" err="1"/>
              <a:t>lightmaps</a:t>
            </a:r>
            <a:r>
              <a:rPr lang="en-US" altLang="zh-CN" dirty="0"/>
              <a:t>.</a:t>
            </a:r>
          </a:p>
          <a:p>
            <a:endParaRPr lang="zh-CN" altLang="en-US" dirty="0"/>
          </a:p>
        </p:txBody>
      </p:sp>
    </p:spTree>
    <p:extLst>
      <p:ext uri="{BB962C8B-B14F-4D97-AF65-F5344CB8AC3E}">
        <p14:creationId xmlns:p14="http://schemas.microsoft.com/office/powerpoint/2010/main" val="17057882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en-US" altLang="zh-CN" b="1" dirty="0"/>
              <a:t>Non-directional: flat </a:t>
            </a:r>
            <a:r>
              <a:rPr lang="en-US" altLang="zh-CN" b="1" dirty="0" smtClean="0"/>
              <a:t>diffuse</a:t>
            </a:r>
          </a:p>
          <a:p>
            <a:pPr lvl="1"/>
            <a:r>
              <a:rPr lang="en-US" altLang="zh-CN" dirty="0" smtClean="0"/>
              <a:t>This </a:t>
            </a:r>
            <a:r>
              <a:rPr lang="en-US" altLang="zh-CN" dirty="0"/>
              <a:t>mode uses just a single </a:t>
            </a:r>
            <a:r>
              <a:rPr lang="en-US" altLang="zh-CN" dirty="0" err="1"/>
              <a:t>lightmap</a:t>
            </a:r>
            <a:r>
              <a:rPr lang="en-US" altLang="zh-CN" dirty="0"/>
              <a:t>, storing information about how much light does the surface emit, assuming it’s purely </a:t>
            </a:r>
            <a:r>
              <a:rPr lang="en-US" altLang="zh-CN" dirty="0" smtClean="0"/>
              <a:t>diffuse</a:t>
            </a:r>
          </a:p>
          <a:p>
            <a:pPr lvl="1"/>
            <a:r>
              <a:rPr lang="en-US" altLang="zh-CN" dirty="0" smtClean="0"/>
              <a:t>Objects </a:t>
            </a:r>
            <a:r>
              <a:rPr lang="en-US" altLang="zh-CN" dirty="0"/>
              <a:t>lit this way will appear flat (</a:t>
            </a:r>
            <a:r>
              <a:rPr lang="en-US" altLang="zh-CN" dirty="0" err="1"/>
              <a:t>normalmaps</a:t>
            </a:r>
            <a:r>
              <a:rPr lang="en-US" altLang="zh-CN" dirty="0"/>
              <a:t> won’t be used) and diffuse (even if the material is specular), but otherwise will be lit correctly</a:t>
            </a:r>
            <a:r>
              <a:rPr lang="en-US" altLang="zh-CN" dirty="0" smtClean="0"/>
              <a:t>.</a:t>
            </a:r>
          </a:p>
          <a:p>
            <a:pPr lvl="1"/>
            <a:r>
              <a:rPr lang="en-US" altLang="zh-CN" dirty="0" smtClean="0"/>
              <a:t> </a:t>
            </a:r>
            <a:r>
              <a:rPr lang="en-US" altLang="zh-CN" dirty="0"/>
              <a:t>These barrels are using baked </a:t>
            </a:r>
            <a:r>
              <a:rPr lang="en-US" altLang="zh-CN" dirty="0" err="1"/>
              <a:t>lightmaps</a:t>
            </a:r>
            <a:r>
              <a:rPr lang="en-US" altLang="zh-CN" dirty="0"/>
              <a:t>. </a:t>
            </a:r>
            <a:endParaRPr lang="en-US" altLang="zh-CN" dirty="0" smtClean="0"/>
          </a:p>
          <a:p>
            <a:pPr lvl="1"/>
            <a:r>
              <a:rPr lang="en-US" altLang="zh-CN" dirty="0" smtClean="0"/>
              <a:t>The </a:t>
            </a:r>
            <a:r>
              <a:rPr lang="en-US" altLang="zh-CN" dirty="0"/>
              <a:t>only detail definition comes from a reflection probe and an occlusion map.</a:t>
            </a:r>
            <a:endParaRPr lang="zh-CN" altLang="en-US" dirty="0"/>
          </a:p>
        </p:txBody>
      </p:sp>
    </p:spTree>
    <p:extLst>
      <p:ext uri="{BB962C8B-B14F-4D97-AF65-F5344CB8AC3E}">
        <p14:creationId xmlns:p14="http://schemas.microsoft.com/office/powerpoint/2010/main" val="35811571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descr="C:\Program Files\Unity\Editor\Data\Documentation\en\uploads\Main\DirectionalLightmappin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412776"/>
            <a:ext cx="619125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194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en-US" altLang="zh-CN" b="1" dirty="0"/>
              <a:t>Directional: </a:t>
            </a:r>
            <a:r>
              <a:rPr lang="en-US" altLang="zh-CN" b="1" dirty="0" err="1"/>
              <a:t>normalmapped</a:t>
            </a:r>
            <a:r>
              <a:rPr lang="en-US" altLang="zh-CN" b="1" dirty="0"/>
              <a:t> </a:t>
            </a:r>
            <a:r>
              <a:rPr lang="en-US" altLang="zh-CN" b="1" dirty="0" smtClean="0"/>
              <a:t>diffuse</a:t>
            </a:r>
          </a:p>
          <a:p>
            <a:pPr lvl="1"/>
            <a:r>
              <a:rPr lang="en-US" altLang="zh-CN" dirty="0" smtClean="0"/>
              <a:t>This </a:t>
            </a:r>
            <a:r>
              <a:rPr lang="en-US" altLang="zh-CN" dirty="0"/>
              <a:t>mode adds a secondary </a:t>
            </a:r>
            <a:r>
              <a:rPr lang="en-US" altLang="zh-CN" dirty="0" err="1"/>
              <a:t>lightmap</a:t>
            </a:r>
            <a:r>
              <a:rPr lang="en-US" altLang="zh-CN" dirty="0"/>
              <a:t>, which stores the incoming dominant light direction and a factor proportional to how much light in the first </a:t>
            </a:r>
            <a:r>
              <a:rPr lang="en-US" altLang="zh-CN" dirty="0" err="1"/>
              <a:t>lightmap</a:t>
            </a:r>
            <a:r>
              <a:rPr lang="en-US" altLang="zh-CN" dirty="0"/>
              <a:t> is the result of light coming in along the dominant </a:t>
            </a:r>
            <a:r>
              <a:rPr lang="en-US" altLang="zh-CN" dirty="0" smtClean="0"/>
              <a:t>direction</a:t>
            </a:r>
          </a:p>
          <a:p>
            <a:pPr lvl="1"/>
            <a:r>
              <a:rPr lang="en-US" altLang="zh-CN" dirty="0" smtClean="0"/>
              <a:t>The </a:t>
            </a:r>
            <a:r>
              <a:rPr lang="en-US" altLang="zh-CN" dirty="0"/>
              <a:t>rest is then assumed to come uniformly from the entire </a:t>
            </a:r>
            <a:r>
              <a:rPr lang="en-US" altLang="zh-CN" dirty="0" smtClean="0"/>
              <a:t>hemisphere</a:t>
            </a:r>
          </a:p>
          <a:p>
            <a:pPr lvl="1"/>
            <a:r>
              <a:rPr lang="en-US" altLang="zh-CN" dirty="0" smtClean="0"/>
              <a:t>That </a:t>
            </a:r>
            <a:r>
              <a:rPr lang="en-US" altLang="zh-CN" dirty="0"/>
              <a:t>information allows the material to be </a:t>
            </a:r>
            <a:r>
              <a:rPr lang="en-US" altLang="zh-CN" dirty="0" err="1"/>
              <a:t>normalmapped</a:t>
            </a:r>
            <a:r>
              <a:rPr lang="en-US" altLang="zh-CN" dirty="0"/>
              <a:t>, but it will still appear purely diffuse.</a:t>
            </a:r>
            <a:endParaRPr lang="zh-CN" altLang="en-US" dirty="0"/>
          </a:p>
        </p:txBody>
      </p:sp>
    </p:spTree>
    <p:extLst>
      <p:ext uri="{BB962C8B-B14F-4D97-AF65-F5344CB8AC3E}">
        <p14:creationId xmlns:p14="http://schemas.microsoft.com/office/powerpoint/2010/main" val="33615609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50" name="Picture 2" descr="C:\Program Files\Unity\Editor\Data\Documentation\en\uploads\Main\DirectionalLightmapping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84784"/>
            <a:ext cx="6191250"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5782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en-US" altLang="zh-CN" b="1" dirty="0"/>
              <a:t>Directional with Specular: full </a:t>
            </a:r>
            <a:r>
              <a:rPr lang="en-US" altLang="zh-CN" b="1" dirty="0" smtClean="0"/>
              <a:t>shading</a:t>
            </a:r>
          </a:p>
          <a:p>
            <a:pPr lvl="1"/>
            <a:r>
              <a:rPr lang="en-US" altLang="zh-CN" dirty="0" smtClean="0"/>
              <a:t>Like </a:t>
            </a:r>
            <a:r>
              <a:rPr lang="en-US" altLang="zh-CN" dirty="0"/>
              <a:t>the previous mode, this one uses two </a:t>
            </a:r>
            <a:r>
              <a:rPr lang="en-US" altLang="zh-CN" dirty="0" err="1"/>
              <a:t>lightmaps</a:t>
            </a:r>
            <a:r>
              <a:rPr lang="en-US" altLang="zh-CN" dirty="0"/>
              <a:t>: light and direction, but this time they’re split in </a:t>
            </a:r>
            <a:r>
              <a:rPr lang="en-US" altLang="zh-CN" dirty="0" smtClean="0"/>
              <a:t>halves</a:t>
            </a:r>
          </a:p>
          <a:p>
            <a:pPr lvl="1"/>
            <a:r>
              <a:rPr lang="en-US" altLang="zh-CN" dirty="0" smtClean="0"/>
              <a:t>Left </a:t>
            </a:r>
            <a:r>
              <a:rPr lang="en-US" altLang="zh-CN" dirty="0"/>
              <a:t>side stores direct light, and right </a:t>
            </a:r>
            <a:r>
              <a:rPr lang="en-US" altLang="zh-CN" dirty="0" smtClean="0"/>
              <a:t>indirect</a:t>
            </a:r>
          </a:p>
          <a:p>
            <a:pPr lvl="1"/>
            <a:r>
              <a:rPr lang="en-US" altLang="zh-CN" dirty="0" smtClean="0"/>
              <a:t>Unlike </a:t>
            </a:r>
            <a:r>
              <a:rPr lang="en-US" altLang="zh-CN" dirty="0"/>
              <a:t>the two other modes, light is stored as incoming </a:t>
            </a:r>
            <a:r>
              <a:rPr lang="en-US" altLang="zh-CN" dirty="0" smtClean="0"/>
              <a:t>intensity</a:t>
            </a:r>
          </a:p>
          <a:p>
            <a:pPr lvl="1"/>
            <a:r>
              <a:rPr lang="en-US" altLang="zh-CN" dirty="0" smtClean="0"/>
              <a:t>That </a:t>
            </a:r>
            <a:r>
              <a:rPr lang="en-US" altLang="zh-CN" dirty="0"/>
              <a:t>extra information allows the </a:t>
            </a:r>
            <a:r>
              <a:rPr lang="en-US" altLang="zh-CN" dirty="0" err="1"/>
              <a:t>shader</a:t>
            </a:r>
            <a:r>
              <a:rPr lang="en-US" altLang="zh-CN" dirty="0"/>
              <a:t> to run the same BRDF that’s usually reserved for </a:t>
            </a:r>
            <a:r>
              <a:rPr lang="en-US" altLang="zh-CN" dirty="0" err="1"/>
              <a:t>realtime</a:t>
            </a:r>
            <a:r>
              <a:rPr lang="en-US" altLang="zh-CN" dirty="0"/>
              <a:t> lights, resulting in a full-featured material appearance - now also interacting with indirect light.</a:t>
            </a:r>
            <a:endParaRPr lang="zh-CN" altLang="en-US" dirty="0"/>
          </a:p>
        </p:txBody>
      </p:sp>
    </p:spTree>
    <p:extLst>
      <p:ext uri="{BB962C8B-B14F-4D97-AF65-F5344CB8AC3E}">
        <p14:creationId xmlns:p14="http://schemas.microsoft.com/office/powerpoint/2010/main" val="2643127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descr="C:\Program Files\Unity\Editor\Data\Documentation\en\uploads\Main\DirectionalLightmapping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556792"/>
            <a:ext cx="61912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1279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altLang="zh-CN" b="1" dirty="0"/>
              <a:t>Performance:</a:t>
            </a:r>
            <a:r>
              <a:rPr lang="en-US" altLang="zh-CN" dirty="0"/>
              <a:t> the Directional mode uses twice as much texture memory as Non-directional </a:t>
            </a:r>
            <a:r>
              <a:rPr lang="en-US" altLang="zh-CN" dirty="0" err="1"/>
              <a:t>lightmaps</a:t>
            </a:r>
            <a:r>
              <a:rPr lang="en-US" altLang="zh-CN" dirty="0"/>
              <a:t> and has a slightly higher shading </a:t>
            </a:r>
            <a:r>
              <a:rPr lang="en-US" altLang="zh-CN" dirty="0" smtClean="0"/>
              <a:t>cost</a:t>
            </a:r>
          </a:p>
          <a:p>
            <a:r>
              <a:rPr lang="en-US" altLang="zh-CN" dirty="0" smtClean="0"/>
              <a:t>Directional </a:t>
            </a:r>
            <a:r>
              <a:rPr lang="en-US" altLang="zh-CN" dirty="0"/>
              <a:t>with Specular uses twice as much texture memory as Directional (it also uses two textures per set, but they’re split in two, so twice as many sets are needed</a:t>
            </a:r>
            <a:r>
              <a:rPr lang="en-US" altLang="zh-CN" dirty="0" smtClean="0"/>
              <a:t>)</a:t>
            </a:r>
          </a:p>
          <a:p>
            <a:r>
              <a:rPr lang="en-US" altLang="zh-CN" dirty="0" smtClean="0"/>
              <a:t>Its </a:t>
            </a:r>
            <a:r>
              <a:rPr lang="en-US" altLang="zh-CN" dirty="0"/>
              <a:t>shading cost is comparable to two un-shadowed lights, as it runs the BRDF twice - for direct and indirect </a:t>
            </a:r>
            <a:r>
              <a:rPr lang="en-US" altLang="zh-CN" dirty="0" smtClean="0"/>
              <a:t>light</a:t>
            </a:r>
          </a:p>
          <a:p>
            <a:r>
              <a:rPr lang="en-US" altLang="zh-CN" dirty="0" smtClean="0"/>
              <a:t>Non-directional</a:t>
            </a:r>
            <a:r>
              <a:rPr lang="en-US" altLang="zh-CN" dirty="0"/>
              <a:t>: one texture, one texture sample, a few extra </a:t>
            </a:r>
            <a:r>
              <a:rPr lang="en-US" altLang="zh-CN" dirty="0" err="1"/>
              <a:t>shader</a:t>
            </a:r>
            <a:r>
              <a:rPr lang="en-US" altLang="zh-CN" dirty="0"/>
              <a:t> </a:t>
            </a:r>
            <a:r>
              <a:rPr lang="en-US" altLang="zh-CN" dirty="0" smtClean="0"/>
              <a:t>instructions</a:t>
            </a:r>
          </a:p>
          <a:p>
            <a:r>
              <a:rPr lang="en-US" altLang="zh-CN" dirty="0" smtClean="0"/>
              <a:t>Directional</a:t>
            </a:r>
            <a:r>
              <a:rPr lang="en-US" altLang="zh-CN" dirty="0"/>
              <a:t>: two textures, two texture samples, a few more extra </a:t>
            </a:r>
            <a:r>
              <a:rPr lang="en-US" altLang="zh-CN" dirty="0" err="1"/>
              <a:t>shader</a:t>
            </a:r>
            <a:r>
              <a:rPr lang="en-US" altLang="zh-CN" dirty="0"/>
              <a:t> instructions. Directional with Specular: two textures, four texture samples, high extra </a:t>
            </a:r>
            <a:r>
              <a:rPr lang="en-US" altLang="zh-CN" dirty="0" err="1"/>
              <a:t>shader</a:t>
            </a:r>
            <a:r>
              <a:rPr lang="en-US" altLang="zh-CN" dirty="0"/>
              <a:t> cost (about two un-shadowed lights).</a:t>
            </a:r>
            <a:endParaRPr lang="zh-CN" altLang="en-US" dirty="0"/>
          </a:p>
        </p:txBody>
      </p:sp>
    </p:spTree>
    <p:extLst>
      <p:ext uri="{BB962C8B-B14F-4D97-AF65-F5344CB8AC3E}">
        <p14:creationId xmlns:p14="http://schemas.microsoft.com/office/powerpoint/2010/main" val="1577251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038" y="2262188"/>
            <a:ext cx="5495925"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80657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en-US" altLang="zh-CN" dirty="0" err="1"/>
              <a:t>Realtime</a:t>
            </a:r>
            <a:r>
              <a:rPr lang="en-US" altLang="zh-CN" dirty="0"/>
              <a:t> </a:t>
            </a:r>
            <a:r>
              <a:rPr lang="en-US" altLang="zh-CN" dirty="0" err="1"/>
              <a:t>lightmaps</a:t>
            </a:r>
            <a:r>
              <a:rPr lang="en-US" altLang="zh-CN" dirty="0"/>
              <a:t> take advantage of the same approach, and are subject to the same shading quality/cost </a:t>
            </a:r>
            <a:r>
              <a:rPr lang="en-US" altLang="zh-CN" dirty="0" smtClean="0"/>
              <a:t>tradeoffs</a:t>
            </a:r>
          </a:p>
          <a:p>
            <a:r>
              <a:rPr lang="en-US" altLang="zh-CN" dirty="0" smtClean="0"/>
              <a:t>The </a:t>
            </a:r>
            <a:r>
              <a:rPr lang="en-US" altLang="zh-CN" dirty="0"/>
              <a:t>only difference from the list above is that the </a:t>
            </a:r>
            <a:r>
              <a:rPr lang="en-US" altLang="zh-CN" dirty="0" err="1"/>
              <a:t>Realtime</a:t>
            </a:r>
            <a:r>
              <a:rPr lang="en-US" altLang="zh-CN" dirty="0"/>
              <a:t> Directional with Specular </a:t>
            </a:r>
            <a:r>
              <a:rPr lang="en-US" altLang="zh-CN" dirty="0" err="1"/>
              <a:t>lightmap</a:t>
            </a:r>
            <a:r>
              <a:rPr lang="en-US" altLang="zh-CN" dirty="0"/>
              <a:t> uses three textures (incoming intensity, direction, normal), taking three texture </a:t>
            </a:r>
            <a:r>
              <a:rPr lang="en-US" altLang="zh-CN" dirty="0" smtClean="0"/>
              <a:t>samples</a:t>
            </a:r>
          </a:p>
          <a:p>
            <a:r>
              <a:rPr lang="en-US" altLang="zh-CN" dirty="0" smtClean="0"/>
              <a:t>It </a:t>
            </a:r>
            <a:r>
              <a:rPr lang="en-US" altLang="zh-CN" dirty="0"/>
              <a:t>has a shading cost of one un-shadowed light, as it runs the BRDF only </a:t>
            </a:r>
            <a:r>
              <a:rPr lang="en-US" altLang="zh-CN" dirty="0" smtClean="0"/>
              <a:t>once</a:t>
            </a:r>
          </a:p>
          <a:p>
            <a:r>
              <a:rPr lang="en-US" altLang="zh-CN" dirty="0" smtClean="0"/>
              <a:t>It </a:t>
            </a:r>
            <a:r>
              <a:rPr lang="en-US" altLang="zh-CN" dirty="0"/>
              <a:t>works in combination with a </a:t>
            </a:r>
            <a:r>
              <a:rPr lang="en-US" altLang="zh-CN" dirty="0" err="1"/>
              <a:t>realtime</a:t>
            </a:r>
            <a:r>
              <a:rPr lang="en-US" altLang="zh-CN" dirty="0"/>
              <a:t> direct light, of course, which has its own shading cost.</a:t>
            </a:r>
            <a:endParaRPr lang="zh-CN" altLang="en-US" dirty="0"/>
          </a:p>
        </p:txBody>
      </p:sp>
    </p:spTree>
    <p:extLst>
      <p:ext uri="{BB962C8B-B14F-4D97-AF65-F5344CB8AC3E}">
        <p14:creationId xmlns:p14="http://schemas.microsoft.com/office/powerpoint/2010/main" val="6528678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altLang="zh-CN" dirty="0"/>
              <a:t>The BRDF that is actually used for indirect light (Directional with Specular </a:t>
            </a:r>
            <a:r>
              <a:rPr lang="en-US" altLang="zh-CN" dirty="0" err="1"/>
              <a:t>realtime</a:t>
            </a:r>
            <a:r>
              <a:rPr lang="en-US" altLang="zh-CN" dirty="0"/>
              <a:t> and the indirect part of baked) is a slightly less expensive version. UNITY_BRDF_PBS_LIGHTMAP_INDIRECT is defined in </a:t>
            </a:r>
            <a:r>
              <a:rPr lang="en-US" altLang="zh-CN" dirty="0" err="1"/>
              <a:t>UnityPBSLighting.cginc</a:t>
            </a:r>
            <a:r>
              <a:rPr lang="en-US" altLang="zh-CN" dirty="0"/>
              <a:t>.</a:t>
            </a:r>
          </a:p>
          <a:p>
            <a:r>
              <a:rPr lang="en-US" altLang="zh-CN" dirty="0"/>
              <a:t>The Directional with Specular mode pushes the </a:t>
            </a:r>
            <a:r>
              <a:rPr lang="en-US" altLang="zh-CN" dirty="0" err="1"/>
              <a:t>lightmapper</a:t>
            </a:r>
            <a:r>
              <a:rPr lang="en-US" altLang="zh-CN" dirty="0"/>
              <a:t> to the limits of the GI technique it uses, which in some cases leads to </a:t>
            </a:r>
            <a:r>
              <a:rPr lang="en-US" altLang="zh-CN" dirty="0" smtClean="0"/>
              <a:t>artifacts</a:t>
            </a:r>
          </a:p>
          <a:p>
            <a:r>
              <a:rPr lang="en-US" altLang="zh-CN" dirty="0" smtClean="0"/>
              <a:t>These </a:t>
            </a:r>
            <a:r>
              <a:rPr lang="en-US" altLang="zh-CN" dirty="0"/>
              <a:t>are most often patches of incorrect dominant light direction, causing dark or black shading. Some of these issues can be fixed increasing the </a:t>
            </a:r>
            <a:r>
              <a:rPr lang="en-US" altLang="zh-CN" dirty="0" err="1"/>
              <a:t>Realtime</a:t>
            </a:r>
            <a:r>
              <a:rPr lang="en-US" altLang="zh-CN" dirty="0"/>
              <a:t>/Indirect Resolution. If all else fails, the simpler </a:t>
            </a:r>
            <a:r>
              <a:rPr lang="en-US" altLang="zh-CN" dirty="0" err="1"/>
              <a:t>lightmap</a:t>
            </a:r>
            <a:r>
              <a:rPr lang="en-US" altLang="zh-CN" dirty="0"/>
              <a:t> modes are more robust.</a:t>
            </a:r>
          </a:p>
          <a:p>
            <a:endParaRPr lang="zh-CN" altLang="en-US" dirty="0"/>
          </a:p>
        </p:txBody>
      </p:sp>
    </p:spTree>
    <p:extLst>
      <p:ext uri="{BB962C8B-B14F-4D97-AF65-F5344CB8AC3E}">
        <p14:creationId xmlns:p14="http://schemas.microsoft.com/office/powerpoint/2010/main" val="536757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LightmapSnapshot</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The </a:t>
            </a:r>
            <a:r>
              <a:rPr lang="en-US" altLang="zh-CN" dirty="0" err="1"/>
              <a:t>Lightmap</a:t>
            </a:r>
            <a:r>
              <a:rPr lang="en-US" altLang="zh-CN" dirty="0"/>
              <a:t> Snapshot contains the GI input data and all the intermediate files needed when creating the </a:t>
            </a:r>
            <a:r>
              <a:rPr lang="en-US" altLang="zh-CN" dirty="0" err="1"/>
              <a:t>lightmaps</a:t>
            </a:r>
            <a:r>
              <a:rPr lang="en-US" altLang="zh-CN" dirty="0"/>
              <a:t> for a </a:t>
            </a:r>
            <a:r>
              <a:rPr lang="en-US" altLang="zh-CN" dirty="0" smtClean="0"/>
              <a:t>scene</a:t>
            </a:r>
          </a:p>
          <a:p>
            <a:r>
              <a:rPr lang="en-US" altLang="zh-CN" dirty="0" smtClean="0"/>
              <a:t>The </a:t>
            </a:r>
            <a:r>
              <a:rPr lang="en-US" altLang="zh-CN" dirty="0"/>
              <a:t>snapshot references the renderers, the </a:t>
            </a:r>
            <a:r>
              <a:rPr lang="en-US" altLang="zh-CN" dirty="0" err="1"/>
              <a:t>realtime</a:t>
            </a:r>
            <a:r>
              <a:rPr lang="en-US" altLang="zh-CN" dirty="0"/>
              <a:t> </a:t>
            </a:r>
            <a:r>
              <a:rPr lang="en-US" altLang="zh-CN" dirty="0" err="1"/>
              <a:t>lightmaps</a:t>
            </a:r>
            <a:r>
              <a:rPr lang="en-US" altLang="zh-CN" dirty="0"/>
              <a:t>, the baked </a:t>
            </a:r>
            <a:r>
              <a:rPr lang="en-US" altLang="zh-CN" dirty="0" err="1"/>
              <a:t>lightmaps</a:t>
            </a:r>
            <a:r>
              <a:rPr lang="en-US" altLang="zh-CN" dirty="0"/>
              <a:t>, light probes, reflection probes and some additional data that describes how they fit </a:t>
            </a:r>
            <a:r>
              <a:rPr lang="en-US" altLang="zh-CN" dirty="0" smtClean="0"/>
              <a:t>together</a:t>
            </a:r>
          </a:p>
          <a:p>
            <a:r>
              <a:rPr lang="en-US" altLang="zh-CN" dirty="0" smtClean="0"/>
              <a:t>This </a:t>
            </a:r>
            <a:r>
              <a:rPr lang="en-US" altLang="zh-CN" dirty="0"/>
              <a:t>also includes all the Enlighten data needed to update the </a:t>
            </a:r>
            <a:r>
              <a:rPr lang="en-US" altLang="zh-CN" dirty="0" err="1"/>
              <a:t>realtime</a:t>
            </a:r>
            <a:r>
              <a:rPr lang="en-US" altLang="zh-CN" dirty="0"/>
              <a:t> global illumination in the </a:t>
            </a:r>
            <a:r>
              <a:rPr lang="en-US" altLang="zh-CN" dirty="0" smtClean="0"/>
              <a:t>Player</a:t>
            </a:r>
          </a:p>
          <a:p>
            <a:r>
              <a:rPr lang="en-US" altLang="zh-CN" dirty="0" smtClean="0"/>
              <a:t>The </a:t>
            </a:r>
            <a:r>
              <a:rPr lang="en-US" altLang="zh-CN" dirty="0"/>
              <a:t>snapshot is an Editor only construct so far, so you can’t access it in the </a:t>
            </a:r>
            <a:r>
              <a:rPr lang="en-US" altLang="zh-CN" dirty="0" smtClean="0"/>
              <a:t>player</a:t>
            </a:r>
          </a:p>
          <a:p>
            <a:r>
              <a:rPr lang="en-US" altLang="zh-CN" dirty="0" smtClean="0"/>
              <a:t>When </a:t>
            </a:r>
            <a:r>
              <a:rPr lang="en-US" altLang="zh-CN" dirty="0"/>
              <a:t>you change the scene, for instance by breaking a prefab connection on a </a:t>
            </a:r>
            <a:r>
              <a:rPr lang="en-US" altLang="zh-CN" dirty="0" err="1"/>
              <a:t>lightmap</a:t>
            </a:r>
            <a:r>
              <a:rPr lang="en-US" altLang="zh-CN" dirty="0"/>
              <a:t> static object, the snapshot data will get out of date and has to be rebuilt.</a:t>
            </a:r>
            <a:endParaRPr lang="zh-CN" altLang="en-US" dirty="0"/>
          </a:p>
        </p:txBody>
      </p:sp>
    </p:spTree>
    <p:extLst>
      <p:ext uri="{BB962C8B-B14F-4D97-AF65-F5344CB8AC3E}">
        <p14:creationId xmlns:p14="http://schemas.microsoft.com/office/powerpoint/2010/main" val="7475375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en-US" altLang="zh-CN" dirty="0" smtClean="0"/>
              <a:t>Concerning </a:t>
            </a:r>
            <a:r>
              <a:rPr lang="en-US" altLang="zh-CN" dirty="0"/>
              <a:t>the rebuild time, this will vary. If your </a:t>
            </a:r>
            <a:r>
              <a:rPr lang="en-US" altLang="zh-CN" dirty="0">
                <a:hlinkClick r:id="rId2"/>
              </a:rPr>
              <a:t>GI Cache</a:t>
            </a:r>
            <a:r>
              <a:rPr lang="en-US" altLang="zh-CN" dirty="0"/>
              <a:t> is populated i.e. you have done a bake on the machine before (with the scene in its current state) it will be </a:t>
            </a:r>
            <a:r>
              <a:rPr lang="en-US" altLang="zh-CN" dirty="0" smtClean="0"/>
              <a:t>fast</a:t>
            </a:r>
          </a:p>
          <a:p>
            <a:r>
              <a:rPr lang="en-US" altLang="zh-CN" dirty="0" smtClean="0"/>
              <a:t>If </a:t>
            </a:r>
            <a:r>
              <a:rPr lang="en-US" altLang="zh-CN" dirty="0"/>
              <a:t>you are pulling the scene to a machine with a blank cache or the cache data needed has been removed due to the cache size limit, the cache will have to be populated first which requires the precompute and bake processes to </a:t>
            </a:r>
            <a:r>
              <a:rPr lang="en-US" altLang="zh-CN" dirty="0" smtClean="0"/>
              <a:t>run</a:t>
            </a:r>
            <a:endParaRPr lang="zh-CN" altLang="en-US" dirty="0"/>
          </a:p>
        </p:txBody>
      </p:sp>
    </p:spTree>
    <p:extLst>
      <p:ext uri="{BB962C8B-B14F-4D97-AF65-F5344CB8AC3E}">
        <p14:creationId xmlns:p14="http://schemas.microsoft.com/office/powerpoint/2010/main" val="17736324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GI </a:t>
            </a:r>
            <a:r>
              <a:rPr lang="en-US" altLang="zh-CN" b="1" dirty="0" err="1"/>
              <a:t>Visualisations</a:t>
            </a:r>
            <a:r>
              <a:rPr lang="en-US" altLang="zh-CN" b="1" dirty="0"/>
              <a:t> in the Scene View</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The Scene view has a number of </a:t>
            </a:r>
            <a:r>
              <a:rPr lang="en-US" altLang="zh-CN" dirty="0">
                <a:hlinkClick r:id="rId2"/>
              </a:rPr>
              <a:t>Draw Modes</a:t>
            </a:r>
            <a:r>
              <a:rPr lang="en-US" altLang="zh-CN" dirty="0"/>
              <a:t> to help you to </a:t>
            </a:r>
            <a:r>
              <a:rPr lang="en-US" altLang="zh-CN" dirty="0" err="1"/>
              <a:t>visualise</a:t>
            </a:r>
            <a:r>
              <a:rPr lang="en-US" altLang="zh-CN" dirty="0"/>
              <a:t> different aspects of the scene’s </a:t>
            </a:r>
            <a:r>
              <a:rPr lang="en-US" altLang="zh-CN" dirty="0" smtClean="0"/>
              <a:t>content</a:t>
            </a:r>
          </a:p>
          <a:p>
            <a:r>
              <a:rPr lang="en-US" altLang="zh-CN" dirty="0" smtClean="0"/>
              <a:t>Among </a:t>
            </a:r>
            <a:r>
              <a:rPr lang="en-US" altLang="zh-CN" dirty="0"/>
              <a:t>these are a set of modes to let you see exactly what the </a:t>
            </a:r>
            <a:r>
              <a:rPr lang="en-US" altLang="zh-CN" dirty="0">
                <a:hlinkClick r:id="rId3"/>
              </a:rPr>
              <a:t>global illumination</a:t>
            </a:r>
            <a:r>
              <a:rPr lang="en-US" altLang="zh-CN" dirty="0"/>
              <a:t> is </a:t>
            </a:r>
            <a:r>
              <a:rPr lang="en-US" altLang="zh-CN" dirty="0" smtClean="0"/>
              <a:t>doing</a:t>
            </a:r>
          </a:p>
          <a:p>
            <a:r>
              <a:rPr lang="en-US" altLang="zh-CN" dirty="0" smtClean="0"/>
              <a:t>The </a:t>
            </a:r>
            <a:r>
              <a:rPr lang="en-US" altLang="zh-CN" dirty="0"/>
              <a:t>default </a:t>
            </a:r>
            <a:r>
              <a:rPr lang="en-US" altLang="zh-CN" i="1" dirty="0"/>
              <a:t>Textured</a:t>
            </a:r>
            <a:r>
              <a:rPr lang="en-US" altLang="zh-CN" dirty="0"/>
              <a:t> mode shows the scene fully lit according to the GI </a:t>
            </a:r>
            <a:r>
              <a:rPr lang="en-US" altLang="zh-CN" dirty="0" smtClean="0"/>
              <a:t>setup</a:t>
            </a:r>
          </a:p>
          <a:p>
            <a:r>
              <a:rPr lang="en-US" altLang="zh-CN" dirty="0" smtClean="0"/>
              <a:t>The </a:t>
            </a:r>
            <a:r>
              <a:rPr lang="en-US" altLang="zh-CN" dirty="0"/>
              <a:t>other modes relevant to the GI are </a:t>
            </a:r>
            <a:r>
              <a:rPr lang="en-US" altLang="zh-CN" i="1" dirty="0"/>
              <a:t>Albedo</a:t>
            </a:r>
            <a:r>
              <a:rPr lang="en-US" altLang="zh-CN" dirty="0"/>
              <a:t>, </a:t>
            </a:r>
            <a:r>
              <a:rPr lang="en-US" altLang="zh-CN" i="1" dirty="0"/>
              <a:t>Emissive</a:t>
            </a:r>
            <a:r>
              <a:rPr lang="en-US" altLang="zh-CN" dirty="0"/>
              <a:t>, </a:t>
            </a:r>
            <a:r>
              <a:rPr lang="en-US" altLang="zh-CN" i="1" dirty="0"/>
              <a:t>UV Charts</a:t>
            </a:r>
            <a:r>
              <a:rPr lang="en-US" altLang="zh-CN" dirty="0"/>
              <a:t>, </a:t>
            </a:r>
            <a:r>
              <a:rPr lang="en-US" altLang="zh-CN" i="1" dirty="0"/>
              <a:t>Irradiance</a:t>
            </a:r>
            <a:r>
              <a:rPr lang="en-US" altLang="zh-CN" dirty="0"/>
              <a:t>, </a:t>
            </a:r>
            <a:r>
              <a:rPr lang="en-US" altLang="zh-CN" i="1" dirty="0"/>
              <a:t>Directionality</a:t>
            </a:r>
            <a:r>
              <a:rPr lang="en-US" altLang="zh-CN" dirty="0"/>
              <a:t>, </a:t>
            </a:r>
            <a:r>
              <a:rPr lang="en-US" altLang="zh-CN" i="1" dirty="0"/>
              <a:t>Systems</a:t>
            </a:r>
            <a:r>
              <a:rPr lang="en-US" altLang="zh-CN" dirty="0"/>
              <a:t> and </a:t>
            </a:r>
            <a:r>
              <a:rPr lang="en-US" altLang="zh-CN" i="1" dirty="0"/>
              <a:t>Baked</a:t>
            </a:r>
            <a:r>
              <a:rPr lang="en-US" altLang="zh-CN" dirty="0"/>
              <a:t>, each of which is described </a:t>
            </a:r>
            <a:r>
              <a:rPr lang="en-US" altLang="zh-CN" dirty="0" smtClean="0"/>
              <a:t>below</a:t>
            </a:r>
          </a:p>
          <a:p>
            <a:r>
              <a:rPr lang="en-US" altLang="zh-CN" dirty="0" smtClean="0"/>
              <a:t>Note </a:t>
            </a:r>
            <a:r>
              <a:rPr lang="en-US" altLang="zh-CN" dirty="0"/>
              <a:t>that the Object tab in the Lighting window can show the selected object’s texture with the UV channel rendered on top.</a:t>
            </a:r>
            <a:endParaRPr lang="zh-CN" altLang="en-US" dirty="0"/>
          </a:p>
        </p:txBody>
      </p:sp>
    </p:spTree>
    <p:extLst>
      <p:ext uri="{BB962C8B-B14F-4D97-AF65-F5344CB8AC3E}">
        <p14:creationId xmlns:p14="http://schemas.microsoft.com/office/powerpoint/2010/main" val="945316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UV </a:t>
            </a:r>
            <a:r>
              <a:rPr lang="en-US" altLang="zh-CN" b="1" dirty="0" smtClean="0"/>
              <a:t>Charts</a:t>
            </a:r>
            <a:endParaRPr lang="zh-CN" altLang="en-US" dirty="0"/>
          </a:p>
        </p:txBody>
      </p:sp>
      <p:sp>
        <p:nvSpPr>
          <p:cNvPr id="3" name="内容占位符 2"/>
          <p:cNvSpPr>
            <a:spLocks noGrp="1"/>
          </p:cNvSpPr>
          <p:nvPr>
            <p:ph idx="1"/>
          </p:nvPr>
        </p:nvSpPr>
        <p:spPr/>
        <p:txBody>
          <a:bodyPr/>
          <a:lstStyle/>
          <a:p>
            <a:r>
              <a:rPr lang="en-US" altLang="zh-CN" dirty="0" smtClean="0"/>
              <a:t>This </a:t>
            </a:r>
            <a:r>
              <a:rPr lang="en-US" altLang="zh-CN" dirty="0"/>
              <a:t>shows the optimized UV layout used in calculating the dynamic </a:t>
            </a:r>
            <a:r>
              <a:rPr lang="en-US" altLang="zh-CN" dirty="0" smtClean="0"/>
              <a:t>GI</a:t>
            </a:r>
          </a:p>
          <a:p>
            <a:r>
              <a:rPr lang="en-US" altLang="zh-CN" dirty="0" smtClean="0"/>
              <a:t>It </a:t>
            </a:r>
            <a:r>
              <a:rPr lang="en-US" altLang="zh-CN" dirty="0"/>
              <a:t>is automatically generated during the precompute </a:t>
            </a:r>
            <a:r>
              <a:rPr lang="en-US" altLang="zh-CN" dirty="0" smtClean="0"/>
              <a:t>process</a:t>
            </a:r>
          </a:p>
          <a:p>
            <a:r>
              <a:rPr lang="en-US" altLang="zh-CN" dirty="0" smtClean="0"/>
              <a:t>It </a:t>
            </a:r>
            <a:r>
              <a:rPr lang="en-US" altLang="zh-CN" dirty="0"/>
              <a:t>is available as soon as the Instance precompute stage is completed.</a:t>
            </a:r>
          </a:p>
          <a:p>
            <a:endParaRPr lang="zh-CN" altLang="en-US" dirty="0"/>
          </a:p>
        </p:txBody>
      </p:sp>
      <p:pic>
        <p:nvPicPr>
          <p:cNvPr id="2050" name="Picture 2" descr="C:\Program Files\Unity\Editor\Data\Documentation\en\uploads\GlobalIllumination\Char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4869160"/>
            <a:ext cx="3767729" cy="239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1503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t>Systems</a:t>
            </a:r>
            <a:endParaRPr lang="zh-CN" altLang="en-US" dirty="0"/>
          </a:p>
        </p:txBody>
      </p:sp>
      <p:sp>
        <p:nvSpPr>
          <p:cNvPr id="3" name="内容占位符 2"/>
          <p:cNvSpPr>
            <a:spLocks noGrp="1"/>
          </p:cNvSpPr>
          <p:nvPr>
            <p:ph idx="1"/>
          </p:nvPr>
        </p:nvSpPr>
        <p:spPr/>
        <p:txBody>
          <a:bodyPr>
            <a:normAutofit/>
          </a:bodyPr>
          <a:lstStyle/>
          <a:p>
            <a:r>
              <a:rPr lang="en-US" altLang="zh-CN" dirty="0" smtClean="0"/>
              <a:t>The </a:t>
            </a:r>
            <a:r>
              <a:rPr lang="en-US" altLang="zh-CN" dirty="0"/>
              <a:t>precompute stage will automatically subdivide the scene into </a:t>
            </a:r>
            <a:r>
              <a:rPr lang="en-US" altLang="zh-CN" i="1" dirty="0"/>
              <a:t>systems</a:t>
            </a:r>
            <a:r>
              <a:rPr lang="en-US" altLang="zh-CN" dirty="0"/>
              <a:t> (</a:t>
            </a:r>
            <a:r>
              <a:rPr lang="en-US" altLang="zh-CN" dirty="0" err="1"/>
              <a:t>ie</a:t>
            </a:r>
            <a:r>
              <a:rPr lang="en-US" altLang="zh-CN" dirty="0"/>
              <a:t>, groups of objects sharing the same </a:t>
            </a:r>
            <a:r>
              <a:rPr lang="en-US" altLang="zh-CN" dirty="0" err="1"/>
              <a:t>lightmap</a:t>
            </a:r>
            <a:r>
              <a:rPr lang="en-US" altLang="zh-CN" dirty="0"/>
              <a:t> atlas) based on proximity and </a:t>
            </a:r>
            <a:r>
              <a:rPr lang="en-US" altLang="zh-CN" dirty="0" smtClean="0"/>
              <a:t>settings</a:t>
            </a:r>
          </a:p>
          <a:p>
            <a:r>
              <a:rPr lang="en-US" altLang="zh-CN" dirty="0" smtClean="0"/>
              <a:t>This </a:t>
            </a:r>
            <a:r>
              <a:rPr lang="en-US" altLang="zh-CN" dirty="0"/>
              <a:t>is mainly done to allow multithreading and optimizations in the precompute process. This visualization shows the systems with different colors.</a:t>
            </a:r>
          </a:p>
          <a:p>
            <a:endParaRPr lang="zh-CN" altLang="en-US" dirty="0"/>
          </a:p>
        </p:txBody>
      </p:sp>
    </p:spTree>
    <p:extLst>
      <p:ext uri="{BB962C8B-B14F-4D97-AF65-F5344CB8AC3E}">
        <p14:creationId xmlns:p14="http://schemas.microsoft.com/office/powerpoint/2010/main" val="2872237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Picture 2" descr="C:\Program Files\Unity\Editor\Data\Documentation\en\uploads\GlobalIllumination\Syste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530350"/>
            <a:ext cx="5238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4369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Albedo</a:t>
            </a:r>
            <a:endParaRPr lang="zh-CN" altLang="en-US" dirty="0"/>
          </a:p>
        </p:txBody>
      </p:sp>
      <p:sp>
        <p:nvSpPr>
          <p:cNvPr id="3" name="内容占位符 2"/>
          <p:cNvSpPr>
            <a:spLocks noGrp="1"/>
          </p:cNvSpPr>
          <p:nvPr>
            <p:ph idx="1"/>
          </p:nvPr>
        </p:nvSpPr>
        <p:spPr/>
        <p:txBody>
          <a:bodyPr/>
          <a:lstStyle/>
          <a:p>
            <a:r>
              <a:rPr lang="en-US" altLang="zh-CN" dirty="0"/>
              <a:t>This shows the albedo used in calculating the dynamic GI.</a:t>
            </a:r>
            <a:endParaRPr lang="zh-CN" altLang="en-US" dirty="0"/>
          </a:p>
        </p:txBody>
      </p:sp>
      <p:pic>
        <p:nvPicPr>
          <p:cNvPr id="4098" name="Picture 2" descr="C:\Program Files\Unity\Editor\Data\Documentation\en\uploads\GlobalIllumination\Albed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708920"/>
            <a:ext cx="5238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8473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Emissive</a:t>
            </a:r>
            <a:endParaRPr lang="zh-CN" altLang="en-US" dirty="0"/>
          </a:p>
        </p:txBody>
      </p:sp>
      <p:sp>
        <p:nvSpPr>
          <p:cNvPr id="3" name="内容占位符 2"/>
          <p:cNvSpPr>
            <a:spLocks noGrp="1"/>
          </p:cNvSpPr>
          <p:nvPr>
            <p:ph idx="1"/>
          </p:nvPr>
        </p:nvSpPr>
        <p:spPr/>
        <p:txBody>
          <a:bodyPr/>
          <a:lstStyle/>
          <a:p>
            <a:r>
              <a:rPr lang="en-US" altLang="zh-CN" dirty="0"/>
              <a:t>Shows the </a:t>
            </a:r>
            <a:r>
              <a:rPr lang="en-US" altLang="zh-CN" dirty="0" err="1"/>
              <a:t>emissiveness</a:t>
            </a:r>
            <a:r>
              <a:rPr lang="en-US" altLang="zh-CN" dirty="0"/>
              <a:t> used in calculating the dynamic GI.</a:t>
            </a:r>
            <a:endParaRPr lang="zh-CN" altLang="en-US" dirty="0"/>
          </a:p>
        </p:txBody>
      </p:sp>
      <p:pic>
        <p:nvPicPr>
          <p:cNvPr id="5122" name="Picture 2" descr="C:\Program Files\Unity\Editor\Data\Documentation\en\uploads\GlobalIllumination\Emissiv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780928"/>
            <a:ext cx="5238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02911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868</TotalTime>
  <Words>8354</Words>
  <Application>Microsoft Office PowerPoint</Application>
  <PresentationFormat>全屏显示(4:3)</PresentationFormat>
  <Paragraphs>391</Paragraphs>
  <Slides>132</Slides>
  <Notes>4</Notes>
  <HiddenSlides>0</HiddenSlides>
  <MMClips>0</MMClips>
  <ScaleCrop>false</ScaleCrop>
  <HeadingPairs>
    <vt:vector size="4" baseType="variant">
      <vt:variant>
        <vt:lpstr>主题</vt:lpstr>
      </vt:variant>
      <vt:variant>
        <vt:i4>1</vt:i4>
      </vt:variant>
      <vt:variant>
        <vt:lpstr>幻灯片标题</vt:lpstr>
      </vt:variant>
      <vt:variant>
        <vt:i4>132</vt:i4>
      </vt:variant>
    </vt:vector>
  </HeadingPairs>
  <TitlesOfParts>
    <vt:vector size="133" baseType="lpstr">
      <vt:lpstr>Office 主题</vt:lpstr>
      <vt:lpstr>Graphics</vt:lpstr>
      <vt:lpstr>Lighting Overview</vt:lpstr>
      <vt:lpstr>PowerPoint 演示文稿</vt:lpstr>
      <vt:lpstr>Point Lights</vt:lpstr>
      <vt:lpstr>Spot Lights</vt:lpstr>
      <vt:lpstr>Directional Lights</vt:lpstr>
      <vt:lpstr>Area Lights</vt:lpstr>
      <vt:lpstr>PowerPoint 演示文稿</vt:lpstr>
      <vt:lpstr>PowerPoint 演示文稿</vt:lpstr>
      <vt:lpstr>Cookies</vt:lpstr>
      <vt:lpstr>Creating a Cookie</vt:lpstr>
      <vt:lpstr>PowerPoint 演示文稿</vt:lpstr>
      <vt:lpstr>PowerPoint 演示文稿</vt:lpstr>
      <vt:lpstr>PowerPoint 演示文稿</vt:lpstr>
      <vt:lpstr>Applying a Cookie to a light</vt:lpstr>
      <vt:lpstr>Uses of Cookies</vt:lpstr>
      <vt:lpstr>PowerPoint 演示文稿</vt:lpstr>
      <vt:lpstr>Shadows</vt:lpstr>
      <vt:lpstr>Shadows</vt:lpstr>
      <vt:lpstr>How Do Shadows Work?</vt:lpstr>
      <vt:lpstr>Enabling Shadows</vt:lpstr>
      <vt:lpstr>Shadow Mapping and the Bias Property</vt:lpstr>
      <vt:lpstr>PowerPoint 演示文稿</vt:lpstr>
      <vt:lpstr>PowerPoint 演示文稿</vt:lpstr>
      <vt:lpstr>PowerPoint 演示文稿</vt:lpstr>
      <vt:lpstr>PowerPoint 演示文稿</vt:lpstr>
      <vt:lpstr>PowerPoint 演示文稿</vt:lpstr>
      <vt:lpstr>Directional Light Shadows</vt:lpstr>
      <vt:lpstr>PowerPoint 演示文稿</vt:lpstr>
      <vt:lpstr>PowerPoint 演示文稿</vt:lpstr>
      <vt:lpstr>Shadow Cascades</vt:lpstr>
      <vt:lpstr>PowerPoint 演示文稿</vt:lpstr>
      <vt:lpstr>PowerPoint 演示文稿</vt:lpstr>
      <vt:lpstr>PowerPoint 演示文稿</vt:lpstr>
      <vt:lpstr>Shadow Distance</vt:lpstr>
      <vt:lpstr>PowerPoint 演示文稿</vt:lpstr>
      <vt:lpstr>Visualising Shadow Parameter Adjustments</vt:lpstr>
      <vt:lpstr>PowerPoint 演示文稿</vt:lpstr>
      <vt:lpstr>Light Troubleshooting and Performance</vt:lpstr>
      <vt:lpstr>PowerPoint 演示文稿</vt:lpstr>
      <vt:lpstr>PowerPoint 演示文稿</vt:lpstr>
      <vt:lpstr>PowerPoint 演示文稿</vt:lpstr>
      <vt:lpstr>Shadow performance</vt:lpstr>
      <vt:lpstr>PowerPoint 演示文稿</vt:lpstr>
      <vt:lpstr>How the Size of a Shadow Map is Calculated</vt:lpstr>
      <vt:lpstr>PowerPoint 演示文稿</vt:lpstr>
      <vt:lpstr>PowerPoint 演示文稿</vt:lpstr>
      <vt:lpstr>Limited Memory Conditions</vt:lpstr>
      <vt:lpstr>PowerPoint 演示文稿</vt:lpstr>
      <vt:lpstr>Troubleshooting Shadows</vt:lpstr>
      <vt:lpstr>Global Illumination</vt:lpstr>
      <vt:lpstr>Global Illumination</vt:lpstr>
      <vt:lpstr>GI Concepts</vt:lpstr>
      <vt:lpstr>PowerPoint 演示文稿</vt:lpstr>
      <vt:lpstr>PowerPoint 演示文稿</vt:lpstr>
      <vt:lpstr>PowerPoint 演示文稿</vt:lpstr>
      <vt:lpstr>Limitations of GI</vt:lpstr>
      <vt:lpstr>Examples of GI Effects</vt:lpstr>
      <vt:lpstr>Lighting Window</vt:lpstr>
      <vt:lpstr>PowerPoint 演示文稿</vt:lpstr>
      <vt:lpstr>Lights</vt:lpstr>
      <vt:lpstr>Renderers</vt:lpstr>
      <vt:lpstr>PowerPoint 演示文稿</vt:lpstr>
      <vt:lpstr>Terrains</vt:lpstr>
      <vt:lpstr>PowerPoint 演示文稿</vt:lpstr>
      <vt:lpstr>Scene Tab</vt:lpstr>
      <vt:lpstr>PowerPoint 演示文稿</vt:lpstr>
      <vt:lpstr>PowerPoint 演示文稿</vt:lpstr>
      <vt:lpstr>PowerPoint 演示文稿</vt:lpstr>
      <vt:lpstr>Lightmaps Tab</vt:lpstr>
      <vt:lpstr>Light Probes</vt:lpstr>
      <vt:lpstr>Adding Light probes</vt:lpstr>
      <vt:lpstr>PowerPoint 演示文稿</vt:lpstr>
      <vt:lpstr>Choosing Light Probe positions</vt:lpstr>
      <vt:lpstr>Flat 2D levels</vt:lpstr>
      <vt:lpstr>Using Light Probes</vt:lpstr>
      <vt:lpstr>PowerPoint 演示文稿</vt:lpstr>
      <vt:lpstr>PowerPoint 演示文稿</vt:lpstr>
      <vt:lpstr>PowerPoint 演示文稿</vt:lpstr>
      <vt:lpstr>Lightmapping modes</vt:lpstr>
      <vt:lpstr>Lightmap Parameters</vt:lpstr>
      <vt:lpstr>Directional Lightmapping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LightmapSnapshot</vt:lpstr>
      <vt:lpstr>PowerPoint 演示文稿</vt:lpstr>
      <vt:lpstr>GI Visualisations in the Scene View</vt:lpstr>
      <vt:lpstr>UV Charts</vt:lpstr>
      <vt:lpstr>Systems</vt:lpstr>
      <vt:lpstr>PowerPoint 演示文稿</vt:lpstr>
      <vt:lpstr>Albedo</vt:lpstr>
      <vt:lpstr>Emissive</vt:lpstr>
      <vt:lpstr>Irradiance</vt:lpstr>
      <vt:lpstr>Directionality</vt:lpstr>
      <vt:lpstr>Baked</vt:lpstr>
      <vt:lpstr>GICache</vt:lpstr>
      <vt:lpstr>PowerPoint 演示文稿</vt:lpstr>
      <vt:lpstr>Linear Rendering</vt:lpstr>
      <vt:lpstr>PowerPoint 演示文稿</vt:lpstr>
      <vt:lpstr>Gamma Pipeline</vt:lpstr>
      <vt:lpstr>Linear Pipeline</vt:lpstr>
      <vt:lpstr>Differences Between Linear and Gamma Rendering</vt:lpstr>
      <vt:lpstr>Light Falloff</vt:lpstr>
      <vt:lpstr>PowerPoint 演示文稿</vt:lpstr>
      <vt:lpstr>Linear Intensity Response</vt:lpstr>
      <vt:lpstr>PowerPoint 演示文稿</vt:lpstr>
      <vt:lpstr>Linear and Gamma Blending</vt:lpstr>
      <vt:lpstr>PowerPoint 演示文稿</vt:lpstr>
      <vt:lpstr>Using Linear Rendering</vt:lpstr>
      <vt:lpstr>PowerPoint 演示文稿</vt:lpstr>
      <vt:lpstr>Lightmapping</vt:lpstr>
      <vt:lpstr>Linear and Non HDR</vt:lpstr>
      <vt:lpstr>Linear and HDR</vt:lpstr>
      <vt:lpstr>Cameras</vt:lpstr>
      <vt:lpstr>PowerPoint 演示文稿</vt:lpstr>
      <vt:lpstr>Perspective and orthographic cameras</vt:lpstr>
      <vt:lpstr>The shape of the viewed region</vt:lpstr>
      <vt:lpstr>PowerPoint 演示文稿</vt:lpstr>
      <vt:lpstr>PowerPoint 演示文稿</vt:lpstr>
      <vt:lpstr>The background to the camera view</vt:lpstr>
      <vt:lpstr>PowerPoint 演示文稿</vt:lpstr>
      <vt:lpstr>Using more than one camera</vt:lpstr>
      <vt:lpstr>Switching cameras</vt:lpstr>
      <vt:lpstr>PowerPoint 演示文稿</vt:lpstr>
      <vt:lpstr>Rendering a small camera view inside a larger one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HL H</dc:creator>
  <cp:lastModifiedBy>HL H</cp:lastModifiedBy>
  <cp:revision>194</cp:revision>
  <dcterms:created xsi:type="dcterms:W3CDTF">2015-12-02T00:28:53Z</dcterms:created>
  <dcterms:modified xsi:type="dcterms:W3CDTF">2015-12-04T02:30:58Z</dcterms:modified>
</cp:coreProperties>
</file>